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316" r:id="rId2"/>
    <p:sldId id="319" r:id="rId3"/>
    <p:sldId id="348" r:id="rId4"/>
    <p:sldId id="354" r:id="rId5"/>
    <p:sldId id="324" r:id="rId6"/>
    <p:sldId id="322" r:id="rId7"/>
    <p:sldId id="349" r:id="rId8"/>
    <p:sldId id="328" r:id="rId9"/>
    <p:sldId id="347" r:id="rId10"/>
    <p:sldId id="350" r:id="rId11"/>
    <p:sldId id="343" r:id="rId12"/>
    <p:sldId id="300" r:id="rId13"/>
    <p:sldId id="351" r:id="rId14"/>
    <p:sldId id="335" r:id="rId15"/>
    <p:sldId id="345" r:id="rId16"/>
    <p:sldId id="332" r:id="rId17"/>
    <p:sldId id="336" r:id="rId18"/>
    <p:sldId id="337" r:id="rId19"/>
    <p:sldId id="340" r:id="rId20"/>
    <p:sldId id="352" r:id="rId21"/>
    <p:sldId id="301" r:id="rId22"/>
    <p:sldId id="302" r:id="rId23"/>
    <p:sldId id="344" r:id="rId24"/>
    <p:sldId id="313" r:id="rId25"/>
    <p:sldId id="311" r:id="rId26"/>
    <p:sldId id="312" r:id="rId27"/>
    <p:sldId id="314" r:id="rId28"/>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671" autoAdjust="0"/>
  </p:normalViewPr>
  <p:slideViewPr>
    <p:cSldViewPr>
      <p:cViewPr>
        <p:scale>
          <a:sx n="76" d="100"/>
          <a:sy n="76" d="100"/>
        </p:scale>
        <p:origin x="-1236" y="-72"/>
      </p:cViewPr>
      <p:guideLst>
        <p:guide orient="horz" pos="2160"/>
        <p:guide pos="2880"/>
      </p:guideLst>
    </p:cSldViewPr>
  </p:slideViewPr>
  <p:notesTextViewPr>
    <p:cViewPr>
      <p:scale>
        <a:sx n="1" d="1"/>
        <a:sy n="1" d="1"/>
      </p:scale>
      <p:origin x="0" y="0"/>
    </p:cViewPr>
  </p:notesTextViewPr>
  <p:sorterViewPr>
    <p:cViewPr>
      <p:scale>
        <a:sx n="100" d="100"/>
        <a:sy n="100" d="100"/>
      </p:scale>
      <p:origin x="0" y="4428"/>
    </p:cViewPr>
  </p:sorterViewPr>
  <p:notesViewPr>
    <p:cSldViewPr>
      <p:cViewPr>
        <p:scale>
          <a:sx n="86" d="100"/>
          <a:sy n="86" d="100"/>
        </p:scale>
        <p:origin x="-3804" y="-108"/>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971" cy="464503"/>
          </a:xfrm>
          <a:prstGeom prst="rect">
            <a:avLst/>
          </a:prstGeom>
        </p:spPr>
        <p:txBody>
          <a:bodyPr vert="horz" lIns="91294" tIns="45647" rIns="91294" bIns="45647" rtlCol="0"/>
          <a:lstStyle>
            <a:lvl1pPr algn="l">
              <a:defRPr sz="1200"/>
            </a:lvl1pPr>
          </a:lstStyle>
          <a:p>
            <a:endParaRPr lang="en-US" dirty="0"/>
          </a:p>
        </p:txBody>
      </p:sp>
      <p:sp>
        <p:nvSpPr>
          <p:cNvPr id="3" name="Date Placeholder 2"/>
          <p:cNvSpPr>
            <a:spLocks noGrp="1"/>
          </p:cNvSpPr>
          <p:nvPr>
            <p:ph type="dt" sz="quarter" idx="1"/>
          </p:nvPr>
        </p:nvSpPr>
        <p:spPr>
          <a:xfrm>
            <a:off x="3963146" y="0"/>
            <a:ext cx="3032971" cy="464503"/>
          </a:xfrm>
          <a:prstGeom prst="rect">
            <a:avLst/>
          </a:prstGeom>
        </p:spPr>
        <p:txBody>
          <a:bodyPr vert="horz" lIns="91294" tIns="45647" rIns="91294" bIns="45647" rtlCol="0"/>
          <a:lstStyle>
            <a:lvl1pPr algn="r">
              <a:defRPr sz="1200"/>
            </a:lvl1pPr>
          </a:lstStyle>
          <a:p>
            <a:fld id="{CE18FFC3-C5DF-471A-AE70-CCBB97E2984E}" type="datetimeFigureOut">
              <a:rPr lang="en-US" smtClean="0"/>
              <a:t>10/21/2014</a:t>
            </a:fld>
            <a:endParaRPr lang="en-US" dirty="0"/>
          </a:p>
        </p:txBody>
      </p:sp>
      <p:sp>
        <p:nvSpPr>
          <p:cNvPr id="4" name="Footer Placeholder 3"/>
          <p:cNvSpPr>
            <a:spLocks noGrp="1"/>
          </p:cNvSpPr>
          <p:nvPr>
            <p:ph type="ftr" sz="quarter" idx="2"/>
          </p:nvPr>
        </p:nvSpPr>
        <p:spPr>
          <a:xfrm>
            <a:off x="0" y="8817612"/>
            <a:ext cx="3032971" cy="464503"/>
          </a:xfrm>
          <a:prstGeom prst="rect">
            <a:avLst/>
          </a:prstGeom>
        </p:spPr>
        <p:txBody>
          <a:bodyPr vert="horz" lIns="91294" tIns="45647" rIns="91294" bIns="4564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3146" y="8817612"/>
            <a:ext cx="3032971" cy="464503"/>
          </a:xfrm>
          <a:prstGeom prst="rect">
            <a:avLst/>
          </a:prstGeom>
        </p:spPr>
        <p:txBody>
          <a:bodyPr vert="horz" lIns="91294" tIns="45647" rIns="91294" bIns="45647" rtlCol="0" anchor="b"/>
          <a:lstStyle>
            <a:lvl1pPr algn="r">
              <a:defRPr sz="1200"/>
            </a:lvl1pPr>
          </a:lstStyle>
          <a:p>
            <a:fld id="{4CB63DAE-1426-491C-8E13-00425D9DE1AE}" type="slidenum">
              <a:rPr lang="en-US" smtClean="0"/>
              <a:t>‹#›</a:t>
            </a:fld>
            <a:endParaRPr lang="en-US" dirty="0"/>
          </a:p>
        </p:txBody>
      </p:sp>
    </p:spTree>
    <p:extLst>
      <p:ext uri="{BB962C8B-B14F-4D97-AF65-F5344CB8AC3E}">
        <p14:creationId xmlns:p14="http://schemas.microsoft.com/office/powerpoint/2010/main" val="4089422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28" tIns="46514" rIns="93028" bIns="46514" rtlCol="0"/>
          <a:lstStyle>
            <a:lvl1pPr algn="l">
              <a:defRPr sz="1200"/>
            </a:lvl1pPr>
          </a:lstStyle>
          <a:p>
            <a:endParaRPr lang="en-US" dirty="0"/>
          </a:p>
        </p:txBody>
      </p:sp>
      <p:sp>
        <p:nvSpPr>
          <p:cNvPr id="3" name="Date Placeholder 2"/>
          <p:cNvSpPr>
            <a:spLocks noGrp="1"/>
          </p:cNvSpPr>
          <p:nvPr>
            <p:ph type="dt" idx="1"/>
          </p:nvPr>
        </p:nvSpPr>
        <p:spPr>
          <a:xfrm>
            <a:off x="3963744" y="0"/>
            <a:ext cx="3032337" cy="464185"/>
          </a:xfrm>
          <a:prstGeom prst="rect">
            <a:avLst/>
          </a:prstGeom>
        </p:spPr>
        <p:txBody>
          <a:bodyPr vert="horz" lIns="93028" tIns="46514" rIns="93028" bIns="46514" rtlCol="0"/>
          <a:lstStyle>
            <a:lvl1pPr algn="r">
              <a:defRPr sz="1200"/>
            </a:lvl1pPr>
          </a:lstStyle>
          <a:p>
            <a:fld id="{749AE15D-F48B-4FE2-90BE-E5F9B88EFD0C}" type="datetimeFigureOut">
              <a:rPr lang="en-US" smtClean="0"/>
              <a:t>10/21/2014</a:t>
            </a:fld>
            <a:endParaRPr lang="en-US" dirty="0"/>
          </a:p>
        </p:txBody>
      </p:sp>
      <p:sp>
        <p:nvSpPr>
          <p:cNvPr id="4" name="Slide Image Placeholder 3"/>
          <p:cNvSpPr>
            <a:spLocks noGrp="1" noRot="1" noChangeAspect="1"/>
          </p:cNvSpPr>
          <p:nvPr>
            <p:ph type="sldImg" idx="2"/>
          </p:nvPr>
        </p:nvSpPr>
        <p:spPr>
          <a:xfrm>
            <a:off x="1177925" y="695325"/>
            <a:ext cx="4641850" cy="3481388"/>
          </a:xfrm>
          <a:prstGeom prst="rect">
            <a:avLst/>
          </a:prstGeom>
          <a:noFill/>
          <a:ln w="12700">
            <a:solidFill>
              <a:prstClr val="black"/>
            </a:solidFill>
          </a:ln>
        </p:spPr>
        <p:txBody>
          <a:bodyPr vert="horz" lIns="93028" tIns="46514" rIns="93028" bIns="46514" rtlCol="0" anchor="ctr"/>
          <a:lstStyle/>
          <a:p>
            <a:endParaRPr lang="en-US" dirty="0"/>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3028" tIns="46514" rIns="93028" bIns="465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32337" cy="464185"/>
          </a:xfrm>
          <a:prstGeom prst="rect">
            <a:avLst/>
          </a:prstGeom>
        </p:spPr>
        <p:txBody>
          <a:bodyPr vert="horz" lIns="93028" tIns="46514" rIns="93028" bIns="465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3744" y="8817904"/>
            <a:ext cx="3032337" cy="464185"/>
          </a:xfrm>
          <a:prstGeom prst="rect">
            <a:avLst/>
          </a:prstGeom>
        </p:spPr>
        <p:txBody>
          <a:bodyPr vert="horz" lIns="93028" tIns="46514" rIns="93028" bIns="46514" rtlCol="0" anchor="b"/>
          <a:lstStyle>
            <a:lvl1pPr algn="r">
              <a:defRPr sz="1200"/>
            </a:lvl1pPr>
          </a:lstStyle>
          <a:p>
            <a:fld id="{05E4003C-D9CE-475D-B4E6-EE91B290DBE8}" type="slidenum">
              <a:rPr lang="en-US" smtClean="0"/>
              <a:t>‹#›</a:t>
            </a:fld>
            <a:endParaRPr lang="en-US" dirty="0"/>
          </a:p>
        </p:txBody>
      </p:sp>
    </p:spTree>
    <p:extLst>
      <p:ext uri="{BB962C8B-B14F-4D97-AF65-F5344CB8AC3E}">
        <p14:creationId xmlns:p14="http://schemas.microsoft.com/office/powerpoint/2010/main" val="1091304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3455107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10</a:t>
            </a:fld>
            <a:endParaRPr lang="en-US" dirty="0"/>
          </a:p>
        </p:txBody>
      </p:sp>
    </p:spTree>
    <p:extLst>
      <p:ext uri="{BB962C8B-B14F-4D97-AF65-F5344CB8AC3E}">
        <p14:creationId xmlns:p14="http://schemas.microsoft.com/office/powerpoint/2010/main" val="733419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Experience- based expertise</a:t>
            </a:r>
            <a:r>
              <a:rPr lang="en-US" baseline="0" dirty="0" smtClean="0"/>
              <a:t> is what sets CHWs apart.</a:t>
            </a:r>
          </a:p>
          <a:p>
            <a:r>
              <a:rPr lang="en-US" dirty="0" smtClean="0"/>
              <a:t>Is not a clinician</a:t>
            </a:r>
          </a:p>
          <a:p>
            <a:pPr marL="171176" indent="-171176">
              <a:buFontTx/>
              <a:buChar char="-"/>
            </a:pPr>
            <a:r>
              <a:rPr lang="en-US" dirty="0" smtClean="0"/>
              <a:t>Works</a:t>
            </a:r>
            <a:r>
              <a:rPr lang="en-US" baseline="0" dirty="0" smtClean="0"/>
              <a:t> from a place of trust and relationship</a:t>
            </a:r>
          </a:p>
          <a:p>
            <a:pPr marL="171176" indent="-171176">
              <a:buFontTx/>
              <a:buChar char="-"/>
            </a:pPr>
            <a:r>
              <a:rPr lang="en-US" baseline="0" dirty="0" smtClean="0"/>
              <a:t>Improve care experience for both patient and provider</a:t>
            </a:r>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11</a:t>
            </a:fld>
            <a:endParaRPr lang="en-US" dirty="0"/>
          </a:p>
        </p:txBody>
      </p:sp>
    </p:spTree>
    <p:extLst>
      <p:ext uri="{BB962C8B-B14F-4D97-AF65-F5344CB8AC3E}">
        <p14:creationId xmlns:p14="http://schemas.microsoft.com/office/powerpoint/2010/main" val="1890531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of the 6 states part of the SIM testing cohort explicitly state that CHWs will play a role in their efforts to transform the hc system.</a:t>
            </a:r>
          </a:p>
          <a:p>
            <a:r>
              <a:rPr lang="en-US" dirty="0" smtClean="0"/>
              <a:t>- BOLS is actively updating its definition of CHWs in an effort to better document the reach and evolution of the workforce</a:t>
            </a:r>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12</a:t>
            </a:fld>
            <a:endParaRPr lang="en-US" dirty="0"/>
          </a:p>
        </p:txBody>
      </p:sp>
    </p:spTree>
    <p:extLst>
      <p:ext uri="{BB962C8B-B14F-4D97-AF65-F5344CB8AC3E}">
        <p14:creationId xmlns:p14="http://schemas.microsoft.com/office/powerpoint/2010/main" val="2180248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13</a:t>
            </a:fld>
            <a:endParaRPr lang="en-US" dirty="0"/>
          </a:p>
        </p:txBody>
      </p:sp>
    </p:spTree>
    <p:extLst>
      <p:ext uri="{BB962C8B-B14F-4D97-AF65-F5344CB8AC3E}">
        <p14:creationId xmlns:p14="http://schemas.microsoft.com/office/powerpoint/2010/main" val="36285927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Convenience</a:t>
            </a:r>
            <a:r>
              <a:rPr lang="en-US" baseline="0" dirty="0" smtClean="0"/>
              <a:t> Sample- good geographic representation- diversity in terms of target population/focus;</a:t>
            </a:r>
          </a:p>
          <a:p>
            <a:r>
              <a:rPr lang="en-US" baseline="0" dirty="0" smtClean="0"/>
              <a:t>2. All training is currently done through organizations offering programming, employment or stipends;</a:t>
            </a:r>
          </a:p>
          <a:p>
            <a:r>
              <a:rPr lang="en-US" dirty="0" smtClean="0"/>
              <a:t>3. No common definition or nomenclature-  MACHWA,</a:t>
            </a:r>
            <a:r>
              <a:rPr lang="en-US" baseline="0" dirty="0" smtClean="0"/>
              <a:t> I HS, MHP, USRRS, MA-PNP, US Office of Elder Affairs, </a:t>
            </a:r>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14</a:t>
            </a:fld>
            <a:endParaRPr lang="en-US" dirty="0"/>
          </a:p>
        </p:txBody>
      </p:sp>
    </p:spTree>
    <p:extLst>
      <p:ext uri="{BB962C8B-B14F-4D97-AF65-F5344CB8AC3E}">
        <p14:creationId xmlns:p14="http://schemas.microsoft.com/office/powerpoint/2010/main" val="1470352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15</a:t>
            </a:fld>
            <a:endParaRPr lang="en-US" dirty="0"/>
          </a:p>
        </p:txBody>
      </p:sp>
    </p:spTree>
    <p:extLst>
      <p:ext uri="{BB962C8B-B14F-4D97-AF65-F5344CB8AC3E}">
        <p14:creationId xmlns:p14="http://schemas.microsoft.com/office/powerpoint/2010/main" val="3799141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16</a:t>
            </a:fld>
            <a:endParaRPr lang="en-US" dirty="0"/>
          </a:p>
        </p:txBody>
      </p:sp>
    </p:spTree>
    <p:extLst>
      <p:ext uri="{BB962C8B-B14F-4D97-AF65-F5344CB8AC3E}">
        <p14:creationId xmlns:p14="http://schemas.microsoft.com/office/powerpoint/2010/main" val="1296848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176" indent="-171176">
              <a:buFontTx/>
              <a:buChar char="-"/>
            </a:pPr>
            <a:r>
              <a:rPr lang="en-US" dirty="0" smtClean="0"/>
              <a:t>CHW RFP can be found at above website</a:t>
            </a:r>
          </a:p>
          <a:p>
            <a:pPr marL="171176" indent="-171176">
              <a:buFontTx/>
              <a:buChar char="-"/>
            </a:pPr>
            <a:r>
              <a:rPr lang="en-US" dirty="0" smtClean="0"/>
              <a:t>I will not be entertaining questions in regards to the RFP</a:t>
            </a:r>
          </a:p>
          <a:p>
            <a:pPr marL="171176" indent="-171176">
              <a:buFontTx/>
              <a:buChar char="-"/>
            </a:pPr>
            <a:r>
              <a:rPr lang="en-US" dirty="0"/>
              <a:t>Goals for our time together </a:t>
            </a:r>
          </a:p>
          <a:p>
            <a:pPr marL="627644" lvl="1" indent="-171176">
              <a:buFontTx/>
              <a:buChar char="-"/>
            </a:pPr>
            <a:r>
              <a:rPr lang="en-US" dirty="0"/>
              <a:t>As an introduction to the CHW Project under SIM</a:t>
            </a:r>
          </a:p>
          <a:p>
            <a:pPr marL="627644" lvl="1" indent="-171176">
              <a:buFontTx/>
              <a:buChar char="-"/>
            </a:pPr>
            <a:r>
              <a:rPr lang="en-US" dirty="0"/>
              <a:t>Participants will be able to discuss recent policy updates, payment reform efforts and best practices specific to Community Health Workers and their potential impact on Maine's healthcare system.</a:t>
            </a:r>
          </a:p>
          <a:p>
            <a:pPr marL="627644" lvl="1" indent="-171176">
              <a:buFontTx/>
              <a:buChar char="-"/>
            </a:pPr>
            <a:r>
              <a:rPr lang="en-US" dirty="0"/>
              <a:t>Participants will be able to identify and describe 3 practices to support successful integration of CHWs into multidisciplinary teams.</a:t>
            </a:r>
          </a:p>
          <a:p>
            <a:pPr marL="171176" indent="-171176">
              <a:buFontTx/>
              <a:buChar char="-"/>
            </a:pPr>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2791855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18</a:t>
            </a:fld>
            <a:endParaRPr lang="en-US" dirty="0"/>
          </a:p>
        </p:txBody>
      </p:sp>
    </p:spTree>
    <p:extLst>
      <p:ext uri="{BB962C8B-B14F-4D97-AF65-F5344CB8AC3E}">
        <p14:creationId xmlns:p14="http://schemas.microsoft.com/office/powerpoint/2010/main" val="3475389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19</a:t>
            </a:fld>
            <a:endParaRPr lang="en-US" dirty="0"/>
          </a:p>
        </p:txBody>
      </p:sp>
    </p:spTree>
    <p:extLst>
      <p:ext uri="{BB962C8B-B14F-4D97-AF65-F5344CB8AC3E}">
        <p14:creationId xmlns:p14="http://schemas.microsoft.com/office/powerpoint/2010/main" val="1422568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Collaboration between Maine CDC, Medical Care Development, Maine Migrant Health</a:t>
            </a:r>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2</a:t>
            </a:fld>
            <a:endParaRPr lang="en-US" dirty="0"/>
          </a:p>
        </p:txBody>
      </p:sp>
    </p:spTree>
    <p:extLst>
      <p:ext uri="{BB962C8B-B14F-4D97-AF65-F5344CB8AC3E}">
        <p14:creationId xmlns:p14="http://schemas.microsoft.com/office/powerpoint/2010/main" val="12681127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20</a:t>
            </a:fld>
            <a:endParaRPr lang="en-US" dirty="0"/>
          </a:p>
        </p:txBody>
      </p:sp>
    </p:spTree>
    <p:extLst>
      <p:ext uri="{BB962C8B-B14F-4D97-AF65-F5344CB8AC3E}">
        <p14:creationId xmlns:p14="http://schemas.microsoft.com/office/powerpoint/2010/main" val="5282865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400" dirty="0">
                <a:solidFill>
                  <a:srgbClr val="000000"/>
                </a:solidFill>
                <a:latin typeface="Times New Roman"/>
              </a:rPr>
              <a:t>- A few states have operationalized this in a way that the services are </a:t>
            </a:r>
            <a:r>
              <a:rPr lang="en-US" sz="1400" dirty="0" smtClean="0">
                <a:solidFill>
                  <a:srgbClr val="000000"/>
                </a:solidFill>
                <a:latin typeface="Times New Roman"/>
              </a:rPr>
              <a:t>ordered </a:t>
            </a:r>
            <a:r>
              <a:rPr lang="en-US" sz="1400" dirty="0">
                <a:solidFill>
                  <a:srgbClr val="000000"/>
                </a:solidFill>
                <a:latin typeface="Times New Roman"/>
              </a:rPr>
              <a:t>by a clinician and the CHW is supervised by that clinician</a:t>
            </a:r>
          </a:p>
          <a:p>
            <a:r>
              <a:rPr lang="en-US" sz="1400" dirty="0">
                <a:solidFill>
                  <a:srgbClr val="000000"/>
                </a:solidFill>
                <a:latin typeface="Times New Roman"/>
              </a:rPr>
              <a:t> </a:t>
            </a:r>
          </a:p>
          <a:p>
            <a:r>
              <a:rPr lang="en-US" dirty="0">
                <a:solidFill>
                  <a:srgbClr val="000000"/>
                </a:solidFill>
                <a:latin typeface="Times New Roman"/>
              </a:rPr>
              <a:t>Care coordination and educational counseling6 </a:t>
            </a:r>
          </a:p>
          <a:p>
            <a:r>
              <a:rPr lang="en-US" dirty="0">
                <a:solidFill>
                  <a:srgbClr val="000000"/>
                </a:solidFill>
                <a:latin typeface="Times New Roman"/>
              </a:rPr>
              <a:t> Home visiting </a:t>
            </a:r>
          </a:p>
          <a:p>
            <a:r>
              <a:rPr lang="en-US" dirty="0">
                <a:solidFill>
                  <a:srgbClr val="000000"/>
                </a:solidFill>
                <a:latin typeface="Times New Roman"/>
              </a:rPr>
              <a:t> Group health education (potentially reimbursable as long as Medicaid enrollees have some one-on-one interaction with the counselor) </a:t>
            </a:r>
          </a:p>
          <a:p>
            <a:r>
              <a:rPr lang="en-US" dirty="0">
                <a:solidFill>
                  <a:srgbClr val="000000"/>
                </a:solidFill>
                <a:latin typeface="Times New Roman"/>
              </a:rPr>
              <a:t> Community health worker services</a:t>
            </a:r>
            <a:r>
              <a:rPr lang="en-US" sz="900" dirty="0">
                <a:solidFill>
                  <a:srgbClr val="000000"/>
                </a:solidFill>
                <a:latin typeface="Times New Roman"/>
              </a:rPr>
              <a:t>7</a:t>
            </a:r>
            <a:r>
              <a:rPr lang="en-US" dirty="0">
                <a:solidFill>
                  <a:srgbClr val="000000"/>
                </a:solidFill>
                <a:latin typeface="Times New Roman"/>
              </a:rPr>
              <a:t>, such as asthma education to Medicaid enrollees </a:t>
            </a:r>
          </a:p>
          <a:p>
            <a:r>
              <a:rPr lang="en-US" dirty="0">
                <a:solidFill>
                  <a:srgbClr val="000000"/>
                </a:solidFill>
                <a:latin typeface="Times New Roman"/>
              </a:rPr>
              <a:t> Lactation consultation </a:t>
            </a:r>
          </a:p>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21</a:t>
            </a:fld>
            <a:endParaRPr lang="en-US" dirty="0"/>
          </a:p>
        </p:txBody>
      </p:sp>
    </p:spTree>
    <p:extLst>
      <p:ext uri="{BB962C8B-B14F-4D97-AF65-F5344CB8AC3E}">
        <p14:creationId xmlns:p14="http://schemas.microsoft.com/office/powerpoint/2010/main" val="22841771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-Intermediate steps to get to reimbursement- fee for service and/or bundled</a:t>
            </a:r>
            <a:r>
              <a:rPr lang="en-US" baseline="0" dirty="0" smtClean="0"/>
              <a:t> payments</a:t>
            </a:r>
          </a:p>
          <a:p>
            <a:r>
              <a:rPr lang="en-US" baseline="0" dirty="0" smtClean="0"/>
              <a:t>- Payers expect rightly so uniformity around what a unit of service is,  preventative services by CHW needs to be broken down into common training, common competencies, common scope </a:t>
            </a:r>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22</a:t>
            </a:fld>
            <a:endParaRPr lang="en-US" dirty="0"/>
          </a:p>
        </p:txBody>
      </p:sp>
    </p:spTree>
    <p:extLst>
      <p:ext uri="{BB962C8B-B14F-4D97-AF65-F5344CB8AC3E}">
        <p14:creationId xmlns:p14="http://schemas.microsoft.com/office/powerpoint/2010/main" val="31191314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23</a:t>
            </a:fld>
            <a:endParaRPr lang="en-US" dirty="0"/>
          </a:p>
        </p:txBody>
      </p:sp>
    </p:spTree>
    <p:extLst>
      <p:ext uri="{BB962C8B-B14F-4D97-AF65-F5344CB8AC3E}">
        <p14:creationId xmlns:p14="http://schemas.microsoft.com/office/powerpoint/2010/main" val="19235524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24</a:t>
            </a:fld>
            <a:endParaRPr lang="en-US" dirty="0"/>
          </a:p>
        </p:txBody>
      </p:sp>
    </p:spTree>
    <p:extLst>
      <p:ext uri="{BB962C8B-B14F-4D97-AF65-F5344CB8AC3E}">
        <p14:creationId xmlns:p14="http://schemas.microsoft.com/office/powerpoint/2010/main" val="20072416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25</a:t>
            </a:fld>
            <a:endParaRPr lang="en-US" dirty="0"/>
          </a:p>
        </p:txBody>
      </p:sp>
    </p:spTree>
    <p:extLst>
      <p:ext uri="{BB962C8B-B14F-4D97-AF65-F5344CB8AC3E}">
        <p14:creationId xmlns:p14="http://schemas.microsoft.com/office/powerpoint/2010/main" val="23271997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26</a:t>
            </a:fld>
            <a:endParaRPr lang="en-US" dirty="0"/>
          </a:p>
        </p:txBody>
      </p:sp>
    </p:spTree>
    <p:extLst>
      <p:ext uri="{BB962C8B-B14F-4D97-AF65-F5344CB8AC3E}">
        <p14:creationId xmlns:p14="http://schemas.microsoft.com/office/powerpoint/2010/main" val="34099536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31899">
              <a:defRPr>
                <a:solidFill>
                  <a:schemeClr val="tx1"/>
                </a:solidFill>
                <a:latin typeface="Times New Roman" pitchFamily="18" charset="0"/>
              </a:defRPr>
            </a:lvl1pPr>
            <a:lvl2pPr marL="755855" indent="-290713" defTabSz="931899">
              <a:defRPr>
                <a:solidFill>
                  <a:schemeClr val="tx1"/>
                </a:solidFill>
                <a:latin typeface="Times New Roman" pitchFamily="18" charset="0"/>
              </a:defRPr>
            </a:lvl2pPr>
            <a:lvl3pPr marL="1162853" indent="-232570" defTabSz="931899">
              <a:defRPr>
                <a:solidFill>
                  <a:schemeClr val="tx1"/>
                </a:solidFill>
                <a:latin typeface="Times New Roman" pitchFamily="18" charset="0"/>
              </a:defRPr>
            </a:lvl3pPr>
            <a:lvl4pPr marL="1627995" indent="-232570" defTabSz="931899">
              <a:defRPr>
                <a:solidFill>
                  <a:schemeClr val="tx1"/>
                </a:solidFill>
                <a:latin typeface="Times New Roman" pitchFamily="18" charset="0"/>
              </a:defRPr>
            </a:lvl4pPr>
            <a:lvl5pPr marL="2093137" indent="-232570" defTabSz="931899">
              <a:defRPr>
                <a:solidFill>
                  <a:schemeClr val="tx1"/>
                </a:solidFill>
                <a:latin typeface="Times New Roman" pitchFamily="18" charset="0"/>
              </a:defRPr>
            </a:lvl5pPr>
            <a:lvl6pPr marL="2558277" indent="-232570" defTabSz="931899" eaLnBrk="0" fontAlgn="base" hangingPunct="0">
              <a:spcBef>
                <a:spcPct val="0"/>
              </a:spcBef>
              <a:spcAft>
                <a:spcPct val="0"/>
              </a:spcAft>
              <a:defRPr>
                <a:solidFill>
                  <a:schemeClr val="tx1"/>
                </a:solidFill>
                <a:latin typeface="Times New Roman" pitchFamily="18" charset="0"/>
              </a:defRPr>
            </a:lvl6pPr>
            <a:lvl7pPr marL="3023419" indent="-232570" defTabSz="931899" eaLnBrk="0" fontAlgn="base" hangingPunct="0">
              <a:spcBef>
                <a:spcPct val="0"/>
              </a:spcBef>
              <a:spcAft>
                <a:spcPct val="0"/>
              </a:spcAft>
              <a:defRPr>
                <a:solidFill>
                  <a:schemeClr val="tx1"/>
                </a:solidFill>
                <a:latin typeface="Times New Roman" pitchFamily="18" charset="0"/>
              </a:defRPr>
            </a:lvl7pPr>
            <a:lvl8pPr marL="3488560" indent="-232570" defTabSz="931899" eaLnBrk="0" fontAlgn="base" hangingPunct="0">
              <a:spcBef>
                <a:spcPct val="0"/>
              </a:spcBef>
              <a:spcAft>
                <a:spcPct val="0"/>
              </a:spcAft>
              <a:defRPr>
                <a:solidFill>
                  <a:schemeClr val="tx1"/>
                </a:solidFill>
                <a:latin typeface="Times New Roman" pitchFamily="18" charset="0"/>
              </a:defRPr>
            </a:lvl8pPr>
            <a:lvl9pPr marL="3953702" indent="-232570" defTabSz="931899" eaLnBrk="0" fontAlgn="base" hangingPunct="0">
              <a:spcBef>
                <a:spcPct val="0"/>
              </a:spcBef>
              <a:spcAft>
                <a:spcPct val="0"/>
              </a:spcAft>
              <a:defRPr>
                <a:solidFill>
                  <a:schemeClr val="tx1"/>
                </a:solidFill>
                <a:latin typeface="Times New Roman" pitchFamily="18" charset="0"/>
              </a:defRPr>
            </a:lvl9pPr>
          </a:lstStyle>
          <a:p>
            <a:fld id="{699011F8-16C6-4AA2-8786-05B485B2ADE8}" type="slidenum">
              <a:rPr lang="en-US" altLang="en-US" smtClean="0"/>
              <a:pPr/>
              <a:t>27</a:t>
            </a:fld>
            <a:endParaRPr lang="en-US" altLang="en-US" dirty="0" smtClean="0"/>
          </a:p>
        </p:txBody>
      </p:sp>
      <p:sp>
        <p:nvSpPr>
          <p:cNvPr id="20483" name="Rectangle 2"/>
          <p:cNvSpPr>
            <a:spLocks noGrp="1" noRot="1" noChangeAspect="1" noChangeArrowheads="1" noTextEdit="1"/>
          </p:cNvSpPr>
          <p:nvPr>
            <p:ph type="sldImg"/>
          </p:nvPr>
        </p:nvSpPr>
        <p:spPr>
          <a:xfrm>
            <a:off x="1181100" y="695325"/>
            <a:ext cx="4640263" cy="3481388"/>
          </a:xfrm>
          <a:ln/>
        </p:spPr>
      </p:sp>
      <p:sp>
        <p:nvSpPr>
          <p:cNvPr id="20484" name="Rectangle 3"/>
          <p:cNvSpPr>
            <a:spLocks noGrp="1" noChangeArrowheads="1"/>
          </p:cNvSpPr>
          <p:nvPr>
            <p:ph type="body" idx="1"/>
          </p:nvPr>
        </p:nvSpPr>
        <p:spPr>
          <a:xfrm>
            <a:off x="933027" y="4408274"/>
            <a:ext cx="5131647" cy="4178709"/>
          </a:xfrm>
          <a:noFill/>
        </p:spPr>
        <p:txBody>
          <a:bodyPr/>
          <a:lstStyle/>
          <a:p>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3</a:t>
            </a:fld>
            <a:endParaRPr lang="en-US" dirty="0"/>
          </a:p>
        </p:txBody>
      </p:sp>
    </p:spTree>
    <p:extLst>
      <p:ext uri="{BB962C8B-B14F-4D97-AF65-F5344CB8AC3E}">
        <p14:creationId xmlns:p14="http://schemas.microsoft.com/office/powerpoint/2010/main" val="3554223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4</a:t>
            </a:fld>
            <a:endParaRPr lang="en-US" dirty="0"/>
          </a:p>
        </p:txBody>
      </p:sp>
    </p:spTree>
    <p:extLst>
      <p:ext uri="{BB962C8B-B14F-4D97-AF65-F5344CB8AC3E}">
        <p14:creationId xmlns:p14="http://schemas.microsoft.com/office/powerpoint/2010/main" val="712118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 This prospective randomized design evaluated the relative effectiveness of a CHW intervention among Hispanic persons with newly diagnosed type 2 diabetes, as compared with usual clinic practice in three inner-city health centers. In sum, 189 Hispanic patients newly diagnosed with type 2 diabetes were randomly assigned to one of three 6-month diabetes management approaches--CHW, case management, and standard provider care--and assessed for diabetes-related health measures and clinical indicators at baseline and postintervention. Participants in the CHW group achieved greater improvements than did the controls in program measures: health status, emergency department utilization, dietary habits, physical activity, and medication adherence. They also had 2.9 times greater odds of decreasing body mass index</a:t>
            </a:r>
          </a:p>
          <a:p>
            <a:pPr>
              <a:spcBef>
                <a:spcPct val="0"/>
              </a:spcBef>
            </a:pPr>
            <a:endParaRPr lang="en-US"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111" charset="-128"/>
              </a:defRPr>
            </a:lvl1pPr>
            <a:lvl2pPr marL="38590584" indent="-38125443">
              <a:defRPr>
                <a:solidFill>
                  <a:schemeClr val="tx1"/>
                </a:solidFill>
                <a:latin typeface="Calibri" pitchFamily="34" charset="0"/>
                <a:ea typeface="ＭＳ Ｐゴシック" pitchFamily="-111" charset="-128"/>
              </a:defRPr>
            </a:lvl2pPr>
            <a:lvl3pPr>
              <a:defRPr>
                <a:solidFill>
                  <a:schemeClr val="tx1"/>
                </a:solidFill>
                <a:latin typeface="Calibri" pitchFamily="34" charset="0"/>
                <a:ea typeface="ＭＳ Ｐゴシック" pitchFamily="-111" charset="-128"/>
              </a:defRPr>
            </a:lvl3pPr>
            <a:lvl4pPr>
              <a:defRPr>
                <a:solidFill>
                  <a:schemeClr val="tx1"/>
                </a:solidFill>
                <a:latin typeface="Calibri" pitchFamily="34" charset="0"/>
                <a:ea typeface="ＭＳ Ｐゴシック" pitchFamily="-111" charset="-128"/>
              </a:defRPr>
            </a:lvl4pPr>
            <a:lvl5pPr>
              <a:defRPr>
                <a:solidFill>
                  <a:schemeClr val="tx1"/>
                </a:solidFill>
                <a:latin typeface="Calibri" pitchFamily="34" charset="0"/>
                <a:ea typeface="ＭＳ Ｐゴシック" pitchFamily="-111" charset="-128"/>
              </a:defRPr>
            </a:lvl5pPr>
            <a:lvl6pPr marL="465142" fontAlgn="base">
              <a:spcBef>
                <a:spcPct val="0"/>
              </a:spcBef>
              <a:spcAft>
                <a:spcPct val="0"/>
              </a:spcAft>
              <a:defRPr>
                <a:solidFill>
                  <a:schemeClr val="tx1"/>
                </a:solidFill>
                <a:latin typeface="Calibri" pitchFamily="34" charset="0"/>
                <a:ea typeface="ＭＳ Ｐゴシック" pitchFamily="-111" charset="-128"/>
              </a:defRPr>
            </a:lvl6pPr>
            <a:lvl7pPr marL="930283" fontAlgn="base">
              <a:spcBef>
                <a:spcPct val="0"/>
              </a:spcBef>
              <a:spcAft>
                <a:spcPct val="0"/>
              </a:spcAft>
              <a:defRPr>
                <a:solidFill>
                  <a:schemeClr val="tx1"/>
                </a:solidFill>
                <a:latin typeface="Calibri" pitchFamily="34" charset="0"/>
                <a:ea typeface="ＭＳ Ｐゴシック" pitchFamily="-111" charset="-128"/>
              </a:defRPr>
            </a:lvl7pPr>
            <a:lvl8pPr marL="1395424" fontAlgn="base">
              <a:spcBef>
                <a:spcPct val="0"/>
              </a:spcBef>
              <a:spcAft>
                <a:spcPct val="0"/>
              </a:spcAft>
              <a:defRPr>
                <a:solidFill>
                  <a:schemeClr val="tx1"/>
                </a:solidFill>
                <a:latin typeface="Calibri" pitchFamily="34" charset="0"/>
                <a:ea typeface="ＭＳ Ｐゴシック" pitchFamily="-111" charset="-128"/>
              </a:defRPr>
            </a:lvl8pPr>
            <a:lvl9pPr marL="1860565" fontAlgn="base">
              <a:spcBef>
                <a:spcPct val="0"/>
              </a:spcBef>
              <a:spcAft>
                <a:spcPct val="0"/>
              </a:spcAft>
              <a:defRPr>
                <a:solidFill>
                  <a:schemeClr val="tx1"/>
                </a:solidFill>
                <a:latin typeface="Calibri" pitchFamily="34" charset="0"/>
                <a:ea typeface="ＭＳ Ｐゴシック" pitchFamily="-111" charset="-128"/>
              </a:defRPr>
            </a:lvl9pPr>
          </a:lstStyle>
          <a:p>
            <a:fld id="{C735F0C2-0452-4E56-93ED-946D86A3880B}" type="slidenum">
              <a:rPr lang="en-US"/>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r>
              <a:rPr lang="en-US" b="0" dirty="0" smtClean="0"/>
              <a:t>Improvement in Health and Utilization</a:t>
            </a:r>
          </a:p>
          <a:p>
            <a:pPr marL="0" lvl="1"/>
            <a:r>
              <a:rPr lang="en-US" b="0" dirty="0" smtClean="0"/>
              <a:t>Components</a:t>
            </a:r>
            <a:r>
              <a:rPr lang="en-US" b="0" baseline="0" dirty="0" smtClean="0"/>
              <a:t> of CHW programs likely or highly likely to contribute to effectiveness- training 40+ hours, shared trait, home visits/connections  interactions of 69+ minutes with patient,</a:t>
            </a:r>
          </a:p>
          <a:p>
            <a:pPr marL="0" lvl="1"/>
            <a:endParaRPr lang="en-US" dirty="0"/>
          </a:p>
          <a:p>
            <a:pPr marL="0" lvl="1"/>
            <a:r>
              <a:rPr lang="en-US" b="0" dirty="0" smtClean="0"/>
              <a:t>Study designs varied, including randomized controlled trials, comparative cohort studies, assessment of the change in costs in a single cohort prior to and following CHW interventions, and simulation models.</a:t>
            </a:r>
            <a:endParaRPr lang="en-US" dirty="0" smtClean="0"/>
          </a:p>
          <a:p>
            <a:endParaRPr lang="en-US" dirty="0"/>
          </a:p>
        </p:txBody>
      </p:sp>
      <p:sp>
        <p:nvSpPr>
          <p:cNvPr id="4" name="Slide Number Placeholder 3"/>
          <p:cNvSpPr>
            <a:spLocks noGrp="1"/>
          </p:cNvSpPr>
          <p:nvPr>
            <p:ph type="sldNum" sz="quarter" idx="10"/>
          </p:nvPr>
        </p:nvSpPr>
        <p:spPr/>
        <p:txBody>
          <a:bodyPr/>
          <a:lstStyle/>
          <a:p>
            <a:fld id="{0CF0C367-48ED-4774-BE12-47683526EBC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138264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7</a:t>
            </a:fld>
            <a:endParaRPr lang="en-US" dirty="0"/>
          </a:p>
        </p:txBody>
      </p:sp>
    </p:spTree>
    <p:extLst>
      <p:ext uri="{BB962C8B-B14F-4D97-AF65-F5344CB8AC3E}">
        <p14:creationId xmlns:p14="http://schemas.microsoft.com/office/powerpoint/2010/main" val="3736042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move thru Yr1</a:t>
            </a:r>
            <a:r>
              <a:rPr lang="en-US" baseline="0" dirty="0" smtClean="0"/>
              <a:t> it is an important reminder that the CHW Initiative is certainly intended to move towards the Triple AIM goals but was conceived as a workforce development effort to develop and support an emerging workforce in Maine that allows team members to practice at the height of their license, to address unmet needs in communities with a workforce model that addresses social determinants and community engagement. </a:t>
            </a:r>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231094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4003C-D9CE-475D-B4E6-EE91B290DBE8}" type="slidenum">
              <a:rPr lang="en-US" smtClean="0"/>
              <a:t>9</a:t>
            </a:fld>
            <a:endParaRPr lang="en-US" dirty="0"/>
          </a:p>
        </p:txBody>
      </p:sp>
    </p:spTree>
    <p:extLst>
      <p:ext uri="{BB962C8B-B14F-4D97-AF65-F5344CB8AC3E}">
        <p14:creationId xmlns:p14="http://schemas.microsoft.com/office/powerpoint/2010/main" val="1468541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7CB97365-EBCA-4027-87D5-99FC1D4DF0BB}" type="datetimeFigureOut">
              <a:rPr lang="en-US" smtClean="0">
                <a:solidFill>
                  <a:srgbClr val="CCD1B9"/>
                </a:solidFill>
              </a:rPr>
              <a:pPr/>
              <a:t>10/21/2014</a:t>
            </a:fld>
            <a:endParaRPr lang="en-US" dirty="0">
              <a:solidFill>
                <a:srgbClr val="CCD1B9"/>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69E29E33-B620-47F9-BB04-8846C2A5AFCC}"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solidFill>
                <a:srgbClr val="CCD1B9"/>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1215487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B97365-EBCA-4027-87D5-99FC1D4DF0BB}" type="datetimeFigureOut">
              <a:rPr lang="en-US" smtClean="0">
                <a:solidFill>
                  <a:srgbClr val="534949"/>
                </a:solidFill>
              </a:rPr>
              <a:pPr/>
              <a:t>10/21/2014</a:t>
            </a:fld>
            <a:endParaRPr lang="en-US" dirty="0">
              <a:solidFill>
                <a:srgbClr val="534949"/>
              </a:solidFill>
            </a:endParaRPr>
          </a:p>
        </p:txBody>
      </p:sp>
      <p:sp>
        <p:nvSpPr>
          <p:cNvPr id="5" name="Footer Placeholder 4"/>
          <p:cNvSpPr>
            <a:spLocks noGrp="1"/>
          </p:cNvSpPr>
          <p:nvPr>
            <p:ph type="ftr" sz="quarter" idx="11"/>
          </p:nvPr>
        </p:nvSpPr>
        <p:spPr/>
        <p:txBody>
          <a:bodyPr/>
          <a:lstStyle/>
          <a:p>
            <a:endParaRPr lang="en-US" dirty="0">
              <a:solidFill>
                <a:srgbClr val="534949"/>
              </a:solidFill>
            </a:endParaRPr>
          </a:p>
        </p:txBody>
      </p:sp>
      <p:sp>
        <p:nvSpPr>
          <p:cNvPr id="6" name="Slide Number Placeholder 5"/>
          <p:cNvSpPr>
            <a:spLocks noGrp="1"/>
          </p:cNvSpPr>
          <p:nvPr>
            <p:ph type="sldNum" sz="quarter" idx="12"/>
          </p:nvPr>
        </p:nvSpPr>
        <p:spPr/>
        <p:txBody>
          <a:bodyPr/>
          <a:lstStyle/>
          <a:p>
            <a:fld id="{69E29E33-B620-47F9-BB04-8846C2A5AFCC}" type="slidenum">
              <a:rPr lang="en-US" smtClean="0">
                <a:solidFill>
                  <a:srgbClr val="534949"/>
                </a:solidFill>
              </a:rPr>
              <a:pPr/>
              <a:t>‹#›</a:t>
            </a:fld>
            <a:endParaRPr lang="en-US" dirty="0">
              <a:solidFill>
                <a:srgbClr val="534949"/>
              </a:solidFill>
            </a:endParaRPr>
          </a:p>
        </p:txBody>
      </p:sp>
    </p:spTree>
    <p:extLst>
      <p:ext uri="{BB962C8B-B14F-4D97-AF65-F5344CB8AC3E}">
        <p14:creationId xmlns:p14="http://schemas.microsoft.com/office/powerpoint/2010/main" val="1599498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B97365-EBCA-4027-87D5-99FC1D4DF0BB}" type="datetimeFigureOut">
              <a:rPr lang="en-US" smtClean="0">
                <a:solidFill>
                  <a:srgbClr val="534949"/>
                </a:solidFill>
              </a:rPr>
              <a:pPr/>
              <a:t>10/21/2014</a:t>
            </a:fld>
            <a:endParaRPr lang="en-US" dirty="0">
              <a:solidFill>
                <a:srgbClr val="534949"/>
              </a:solidFill>
            </a:endParaRPr>
          </a:p>
        </p:txBody>
      </p:sp>
      <p:sp>
        <p:nvSpPr>
          <p:cNvPr id="5" name="Footer Placeholder 4"/>
          <p:cNvSpPr>
            <a:spLocks noGrp="1"/>
          </p:cNvSpPr>
          <p:nvPr>
            <p:ph type="ftr" sz="quarter" idx="11"/>
          </p:nvPr>
        </p:nvSpPr>
        <p:spPr/>
        <p:txBody>
          <a:bodyPr/>
          <a:lstStyle/>
          <a:p>
            <a:endParaRPr lang="en-US" dirty="0">
              <a:solidFill>
                <a:srgbClr val="534949"/>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69E29E33-B620-47F9-BB04-8846C2A5AFCC}" type="slidenum">
              <a:rPr lang="en-US" smtClean="0">
                <a:solidFill>
                  <a:srgbClr val="CCD1B9"/>
                </a:solidFill>
              </a:rPr>
              <a:pPr/>
              <a:t>‹#›</a:t>
            </a:fld>
            <a:endParaRPr lang="en-US" dirty="0">
              <a:solidFill>
                <a:srgbClr val="CCD1B9"/>
              </a:solidFill>
            </a:endParaRPr>
          </a:p>
        </p:txBody>
      </p:sp>
    </p:spTree>
    <p:extLst>
      <p:ext uri="{BB962C8B-B14F-4D97-AF65-F5344CB8AC3E}">
        <p14:creationId xmlns:p14="http://schemas.microsoft.com/office/powerpoint/2010/main" val="3478501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dirty="0">
              <a:solidFill>
                <a:srgbClr val="534949"/>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dirty="0">
              <a:solidFill>
                <a:srgbClr val="534949"/>
              </a:solidFill>
            </a:endParaRPr>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2215FA5F-E7D0-4A1C-B3D5-235C51CE92C0}" type="slidenum">
              <a:rPr lang="en-US">
                <a:solidFill>
                  <a:srgbClr val="534949"/>
                </a:solidFill>
              </a:rPr>
              <a:pPr/>
              <a:t>‹#›</a:t>
            </a:fld>
            <a:endParaRPr lang="en-US" dirty="0">
              <a:solidFill>
                <a:srgbClr val="534949"/>
              </a:solidFill>
            </a:endParaRPr>
          </a:p>
        </p:txBody>
      </p:sp>
    </p:spTree>
    <p:extLst>
      <p:ext uri="{BB962C8B-B14F-4D97-AF65-F5344CB8AC3E}">
        <p14:creationId xmlns:p14="http://schemas.microsoft.com/office/powerpoint/2010/main" val="3785801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33109" cy="1143000"/>
          </a:xfrm>
        </p:spPr>
        <p:txBody>
          <a:bodyPr/>
          <a:lstStyle/>
          <a:p>
            <a:r>
              <a:rPr lang="en-US" smtClean="0"/>
              <a:t>Click to edit Master title style</a:t>
            </a:r>
            <a:endParaRPr lang="en-US"/>
          </a:p>
        </p:txBody>
      </p:sp>
      <p:sp>
        <p:nvSpPr>
          <p:cNvPr id="7" name="Content Placeholder 6"/>
          <p:cNvSpPr>
            <a:spLocks noGrp="1"/>
          </p:cNvSpPr>
          <p:nvPr>
            <p:ph sz="quarter" idx="13"/>
          </p:nvPr>
        </p:nvSpPr>
        <p:spPr>
          <a:xfrm>
            <a:off x="457200" y="1579563"/>
            <a:ext cx="3552577" cy="4090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Content Placeholder 6"/>
          <p:cNvSpPr>
            <a:spLocks noGrp="1"/>
          </p:cNvSpPr>
          <p:nvPr>
            <p:ph sz="quarter" idx="14"/>
          </p:nvPr>
        </p:nvSpPr>
        <p:spPr>
          <a:xfrm>
            <a:off x="4162644" y="1579563"/>
            <a:ext cx="3527665" cy="4090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2908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B97365-EBCA-4027-87D5-99FC1D4DF0BB}" type="datetimeFigureOut">
              <a:rPr lang="en-US" smtClean="0">
                <a:solidFill>
                  <a:srgbClr val="534949"/>
                </a:solidFill>
              </a:rPr>
              <a:pPr/>
              <a:t>10/21/2014</a:t>
            </a:fld>
            <a:endParaRPr lang="en-US" dirty="0">
              <a:solidFill>
                <a:srgbClr val="534949"/>
              </a:solidFill>
            </a:endParaRPr>
          </a:p>
        </p:txBody>
      </p:sp>
      <p:sp>
        <p:nvSpPr>
          <p:cNvPr id="5" name="Footer Placeholder 4"/>
          <p:cNvSpPr>
            <a:spLocks noGrp="1"/>
          </p:cNvSpPr>
          <p:nvPr>
            <p:ph type="ftr" sz="quarter" idx="11"/>
          </p:nvPr>
        </p:nvSpPr>
        <p:spPr/>
        <p:txBody>
          <a:bodyPr/>
          <a:lstStyle/>
          <a:p>
            <a:endParaRPr lang="en-US" dirty="0">
              <a:solidFill>
                <a:srgbClr val="534949"/>
              </a:solidFill>
            </a:endParaRPr>
          </a:p>
        </p:txBody>
      </p:sp>
      <p:sp>
        <p:nvSpPr>
          <p:cNvPr id="6" name="Slide Number Placeholder 5"/>
          <p:cNvSpPr>
            <a:spLocks noGrp="1"/>
          </p:cNvSpPr>
          <p:nvPr>
            <p:ph type="sldNum" sz="quarter" idx="12"/>
          </p:nvPr>
        </p:nvSpPr>
        <p:spPr/>
        <p:txBody>
          <a:bodyPr/>
          <a:lstStyle/>
          <a:p>
            <a:fld id="{69E29E33-B620-47F9-BB04-8846C2A5AFCC}" type="slidenum">
              <a:rPr lang="en-US" smtClean="0">
                <a:solidFill>
                  <a:srgbClr val="534949"/>
                </a:solidFill>
              </a:rPr>
              <a:pPr/>
              <a:t>‹#›</a:t>
            </a:fld>
            <a:endParaRPr lang="en-US" dirty="0">
              <a:solidFill>
                <a:srgbClr val="534949"/>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63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CB97365-EBCA-4027-87D5-99FC1D4DF0BB}" type="datetimeFigureOut">
              <a:rPr lang="en-US" smtClean="0"/>
              <a:pPr/>
              <a:t>10/21/2014</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69E29E33-B620-47F9-BB04-8846C2A5AFCC}" type="slidenum">
              <a:rPr lang="en-US" smtClean="0">
                <a:solidFill>
                  <a:srgbClr val="CCD1B9"/>
                </a:solidFill>
              </a:rPr>
              <a:pPr/>
              <a:t>‹#›</a:t>
            </a:fld>
            <a:endParaRPr lang="en-US" dirty="0">
              <a:solidFill>
                <a:srgbClr val="CCD1B9"/>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640103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B97365-EBCA-4027-87D5-99FC1D4DF0BB}" type="datetimeFigureOut">
              <a:rPr lang="en-US" smtClean="0">
                <a:solidFill>
                  <a:srgbClr val="534949"/>
                </a:solidFill>
              </a:rPr>
              <a:pPr/>
              <a:t>10/21/2014</a:t>
            </a:fld>
            <a:endParaRPr lang="en-US" dirty="0">
              <a:solidFill>
                <a:srgbClr val="534949"/>
              </a:solidFill>
            </a:endParaRPr>
          </a:p>
        </p:txBody>
      </p:sp>
      <p:sp>
        <p:nvSpPr>
          <p:cNvPr id="6" name="Footer Placeholder 5"/>
          <p:cNvSpPr>
            <a:spLocks noGrp="1"/>
          </p:cNvSpPr>
          <p:nvPr>
            <p:ph type="ftr" sz="quarter" idx="11"/>
          </p:nvPr>
        </p:nvSpPr>
        <p:spPr/>
        <p:txBody>
          <a:bodyPr/>
          <a:lstStyle/>
          <a:p>
            <a:endParaRPr lang="en-US" dirty="0">
              <a:solidFill>
                <a:srgbClr val="534949"/>
              </a:solidFill>
            </a:endParaRPr>
          </a:p>
        </p:txBody>
      </p:sp>
      <p:sp>
        <p:nvSpPr>
          <p:cNvPr id="7" name="Slide Number Placeholder 6"/>
          <p:cNvSpPr>
            <a:spLocks noGrp="1"/>
          </p:cNvSpPr>
          <p:nvPr>
            <p:ph type="sldNum" sz="quarter" idx="12"/>
          </p:nvPr>
        </p:nvSpPr>
        <p:spPr/>
        <p:txBody>
          <a:bodyPr/>
          <a:lstStyle/>
          <a:p>
            <a:fld id="{69E29E33-B620-47F9-BB04-8846C2A5AFCC}" type="slidenum">
              <a:rPr lang="en-US" smtClean="0">
                <a:solidFill>
                  <a:srgbClr val="534949"/>
                </a:solidFill>
              </a:rPr>
              <a:pPr/>
              <a:t>‹#›</a:t>
            </a:fld>
            <a:endParaRPr lang="en-US" dirty="0">
              <a:solidFill>
                <a:srgbClr val="534949"/>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4444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B97365-EBCA-4027-87D5-99FC1D4DF0BB}" type="datetimeFigureOut">
              <a:rPr lang="en-US" smtClean="0">
                <a:solidFill>
                  <a:srgbClr val="534949"/>
                </a:solidFill>
              </a:rPr>
              <a:pPr/>
              <a:t>10/21/2014</a:t>
            </a:fld>
            <a:endParaRPr lang="en-US" dirty="0">
              <a:solidFill>
                <a:srgbClr val="534949"/>
              </a:solidFill>
            </a:endParaRPr>
          </a:p>
        </p:txBody>
      </p:sp>
      <p:sp>
        <p:nvSpPr>
          <p:cNvPr id="8" name="Footer Placeholder 7"/>
          <p:cNvSpPr>
            <a:spLocks noGrp="1"/>
          </p:cNvSpPr>
          <p:nvPr>
            <p:ph type="ftr" sz="quarter" idx="11"/>
          </p:nvPr>
        </p:nvSpPr>
        <p:spPr/>
        <p:txBody>
          <a:bodyPr/>
          <a:lstStyle/>
          <a:p>
            <a:endParaRPr lang="en-US" dirty="0">
              <a:solidFill>
                <a:srgbClr val="534949"/>
              </a:solidFill>
            </a:endParaRPr>
          </a:p>
        </p:txBody>
      </p:sp>
      <p:sp>
        <p:nvSpPr>
          <p:cNvPr id="9" name="Slide Number Placeholder 8"/>
          <p:cNvSpPr>
            <a:spLocks noGrp="1"/>
          </p:cNvSpPr>
          <p:nvPr>
            <p:ph type="sldNum" sz="quarter" idx="12"/>
          </p:nvPr>
        </p:nvSpPr>
        <p:spPr/>
        <p:txBody>
          <a:bodyPr/>
          <a:lstStyle/>
          <a:p>
            <a:fld id="{69E29E33-B620-47F9-BB04-8846C2A5AFCC}" type="slidenum">
              <a:rPr lang="en-US" smtClean="0">
                <a:solidFill>
                  <a:srgbClr val="534949"/>
                </a:solidFill>
              </a:rPr>
              <a:pPr/>
              <a:t>‹#›</a:t>
            </a:fld>
            <a:endParaRPr lang="en-US" dirty="0">
              <a:solidFill>
                <a:srgbClr val="534949"/>
              </a:solidFill>
            </a:endParaRPr>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75483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CB97365-EBCA-4027-87D5-99FC1D4DF0BB}" type="datetimeFigureOut">
              <a:rPr lang="en-US" smtClean="0">
                <a:solidFill>
                  <a:srgbClr val="534949"/>
                </a:solidFill>
              </a:rPr>
              <a:pPr/>
              <a:t>10/21/2014</a:t>
            </a:fld>
            <a:endParaRPr lang="en-US" dirty="0">
              <a:solidFill>
                <a:srgbClr val="534949"/>
              </a:solidFill>
            </a:endParaRPr>
          </a:p>
        </p:txBody>
      </p:sp>
      <p:sp>
        <p:nvSpPr>
          <p:cNvPr id="4" name="Footer Placeholder 3"/>
          <p:cNvSpPr>
            <a:spLocks noGrp="1"/>
          </p:cNvSpPr>
          <p:nvPr>
            <p:ph type="ftr" sz="quarter" idx="11"/>
          </p:nvPr>
        </p:nvSpPr>
        <p:spPr/>
        <p:txBody>
          <a:bodyPr/>
          <a:lstStyle/>
          <a:p>
            <a:endParaRPr lang="en-US" dirty="0">
              <a:solidFill>
                <a:srgbClr val="534949"/>
              </a:solidFill>
            </a:endParaRPr>
          </a:p>
        </p:txBody>
      </p:sp>
      <p:sp>
        <p:nvSpPr>
          <p:cNvPr id="5" name="Slide Number Placeholder 4"/>
          <p:cNvSpPr>
            <a:spLocks noGrp="1"/>
          </p:cNvSpPr>
          <p:nvPr>
            <p:ph type="sldNum" sz="quarter" idx="12"/>
          </p:nvPr>
        </p:nvSpPr>
        <p:spPr/>
        <p:txBody>
          <a:bodyPr/>
          <a:lstStyle/>
          <a:p>
            <a:fld id="{69E29E33-B620-47F9-BB04-8846C2A5AFCC}" type="slidenum">
              <a:rPr lang="en-US" smtClean="0">
                <a:solidFill>
                  <a:srgbClr val="534949"/>
                </a:solidFill>
              </a:rPr>
              <a:pPr/>
              <a:t>‹#›</a:t>
            </a:fld>
            <a:endParaRPr lang="en-US" dirty="0">
              <a:solidFill>
                <a:srgbClr val="534949"/>
              </a:solidFill>
            </a:endParaRPr>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1974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Date Placeholder 1"/>
          <p:cNvSpPr>
            <a:spLocks noGrp="1"/>
          </p:cNvSpPr>
          <p:nvPr>
            <p:ph type="dt" sz="half" idx="10"/>
          </p:nvPr>
        </p:nvSpPr>
        <p:spPr/>
        <p:txBody>
          <a:bodyPr/>
          <a:lstStyle/>
          <a:p>
            <a:fld id="{7CB97365-EBCA-4027-87D5-99FC1D4DF0BB}" type="datetimeFigureOut">
              <a:rPr lang="en-US" smtClean="0">
                <a:solidFill>
                  <a:srgbClr val="534949"/>
                </a:solidFill>
              </a:rPr>
              <a:pPr/>
              <a:t>10/21/2014</a:t>
            </a:fld>
            <a:endParaRPr lang="en-US" dirty="0">
              <a:solidFill>
                <a:srgbClr val="534949"/>
              </a:solidFill>
            </a:endParaRPr>
          </a:p>
        </p:txBody>
      </p:sp>
      <p:sp>
        <p:nvSpPr>
          <p:cNvPr id="3" name="Footer Placeholder 2"/>
          <p:cNvSpPr>
            <a:spLocks noGrp="1"/>
          </p:cNvSpPr>
          <p:nvPr>
            <p:ph type="ftr" sz="quarter" idx="11"/>
          </p:nvPr>
        </p:nvSpPr>
        <p:spPr/>
        <p:txBody>
          <a:bodyPr/>
          <a:lstStyle/>
          <a:p>
            <a:endParaRPr lang="en-US" dirty="0">
              <a:solidFill>
                <a:srgbClr val="534949"/>
              </a:solidFill>
            </a:endParaRPr>
          </a:p>
        </p:txBody>
      </p:sp>
      <p:sp>
        <p:nvSpPr>
          <p:cNvPr id="4" name="Slide Number Placeholder 3"/>
          <p:cNvSpPr>
            <a:spLocks noGrp="1"/>
          </p:cNvSpPr>
          <p:nvPr>
            <p:ph type="sldNum" sz="quarter" idx="12"/>
          </p:nvPr>
        </p:nvSpPr>
        <p:spPr/>
        <p:txBody>
          <a:bodyPr/>
          <a:lstStyle/>
          <a:p>
            <a:fld id="{69E29E33-B620-47F9-BB04-8846C2A5AFCC}" type="slidenum">
              <a:rPr lang="en-US" smtClean="0">
                <a:solidFill>
                  <a:srgbClr val="534949"/>
                </a:solidFill>
              </a:rPr>
              <a:pPr/>
              <a:t>‹#›</a:t>
            </a:fld>
            <a:endParaRPr lang="en-US" dirty="0">
              <a:solidFill>
                <a:srgbClr val="534949"/>
              </a:solidFill>
            </a:endParaRPr>
          </a:p>
        </p:txBody>
      </p:sp>
    </p:spTree>
    <p:extLst>
      <p:ext uri="{BB962C8B-B14F-4D97-AF65-F5344CB8AC3E}">
        <p14:creationId xmlns:p14="http://schemas.microsoft.com/office/powerpoint/2010/main" val="52751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B97365-EBCA-4027-87D5-99FC1D4DF0BB}" type="datetimeFigureOut">
              <a:rPr lang="en-US" smtClean="0">
                <a:solidFill>
                  <a:srgbClr val="534949"/>
                </a:solidFill>
              </a:rPr>
              <a:pPr/>
              <a:t>10/21/2014</a:t>
            </a:fld>
            <a:endParaRPr lang="en-US" dirty="0">
              <a:solidFill>
                <a:srgbClr val="534949"/>
              </a:solidFill>
            </a:endParaRPr>
          </a:p>
        </p:txBody>
      </p:sp>
      <p:sp>
        <p:nvSpPr>
          <p:cNvPr id="6" name="Footer Placeholder 5"/>
          <p:cNvSpPr>
            <a:spLocks noGrp="1"/>
          </p:cNvSpPr>
          <p:nvPr>
            <p:ph type="ftr" sz="quarter" idx="11"/>
          </p:nvPr>
        </p:nvSpPr>
        <p:spPr/>
        <p:txBody>
          <a:bodyPr/>
          <a:lstStyle/>
          <a:p>
            <a:endParaRPr lang="en-US" dirty="0">
              <a:solidFill>
                <a:srgbClr val="534949"/>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69E29E33-B620-47F9-BB04-8846C2A5AFCC}"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314286421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B97365-EBCA-4027-87D5-99FC1D4DF0BB}" type="datetimeFigureOut">
              <a:rPr lang="en-US" smtClean="0">
                <a:solidFill>
                  <a:srgbClr val="CCD1B9"/>
                </a:solidFill>
              </a:rPr>
              <a:pPr/>
              <a:t>10/21/2014</a:t>
            </a:fld>
            <a:endParaRPr lang="en-US" dirty="0">
              <a:solidFill>
                <a:srgbClr val="CCD1B9"/>
              </a:solidFill>
            </a:endParaRPr>
          </a:p>
        </p:txBody>
      </p:sp>
      <p:sp>
        <p:nvSpPr>
          <p:cNvPr id="6" name="Footer Placeholder 5"/>
          <p:cNvSpPr>
            <a:spLocks noGrp="1"/>
          </p:cNvSpPr>
          <p:nvPr>
            <p:ph type="ftr" sz="quarter" idx="11"/>
          </p:nvPr>
        </p:nvSpPr>
        <p:spPr/>
        <p:txBody>
          <a:bodyPr/>
          <a:lstStyle/>
          <a:p>
            <a:endParaRPr lang="en-US" dirty="0">
              <a:solidFill>
                <a:srgbClr val="CCD1B9"/>
              </a:solidFill>
            </a:endParaRPr>
          </a:p>
        </p:txBody>
      </p:sp>
      <p:sp>
        <p:nvSpPr>
          <p:cNvPr id="7" name="Slide Number Placeholder 6"/>
          <p:cNvSpPr>
            <a:spLocks noGrp="1"/>
          </p:cNvSpPr>
          <p:nvPr>
            <p:ph type="sldNum" sz="quarter" idx="12"/>
          </p:nvPr>
        </p:nvSpPr>
        <p:spPr/>
        <p:txBody>
          <a:bodyPr/>
          <a:lstStyle/>
          <a:p>
            <a:fld id="{69E29E33-B620-47F9-BB04-8846C2A5AFCC}" type="slidenum">
              <a:rPr lang="en-US" smtClean="0">
                <a:solidFill>
                  <a:srgbClr val="CCD1B9"/>
                </a:solidFill>
              </a:rPr>
              <a:pPr/>
              <a:t>‹#›</a:t>
            </a:fld>
            <a:endParaRPr lang="en-US" dirty="0">
              <a:solidFill>
                <a:srgbClr val="CCD1B9"/>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56202650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7CB97365-EBCA-4027-87D5-99FC1D4DF0BB}" type="datetimeFigureOut">
              <a:rPr lang="en-US" smtClean="0">
                <a:solidFill>
                  <a:srgbClr val="534949"/>
                </a:solidFill>
              </a:rPr>
              <a:pPr/>
              <a:t>10/21/2014</a:t>
            </a:fld>
            <a:endParaRPr lang="en-US" dirty="0">
              <a:solidFill>
                <a:prstClr val="black">
                  <a:shade val="50000"/>
                </a:prstClr>
              </a:solidFill>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solidFill>
                <a:prstClr val="black">
                  <a:shade val="50000"/>
                </a:prstClr>
              </a:solidFill>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69E29E33-B620-47F9-BB04-8846C2A5AFCC}" type="slidenum">
              <a:rPr lang="en-US" smtClean="0">
                <a:solidFill>
                  <a:srgbClr val="534949"/>
                </a:solidFill>
              </a:rPr>
              <a:pPr/>
              <a:t>‹#›</a:t>
            </a:fld>
            <a:endParaRPr lang="en-US" dirty="0">
              <a:solidFill>
                <a:prstClr val="black">
                  <a:shade val="50000"/>
                </a:prstClr>
              </a:solidFill>
            </a:endParaRPr>
          </a:p>
        </p:txBody>
      </p:sp>
    </p:spTree>
    <p:extLst>
      <p:ext uri="{BB962C8B-B14F-4D97-AF65-F5344CB8AC3E}">
        <p14:creationId xmlns:p14="http://schemas.microsoft.com/office/powerpoint/2010/main" val="3692514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www.apha.org/" TargetMode="External"/><Relationship Id="rId3" Type="http://schemas.openxmlformats.org/officeDocument/2006/relationships/hyperlink" Target="http://www.mechw.org/" TargetMode="External"/><Relationship Id="rId7" Type="http://schemas.openxmlformats.org/officeDocument/2006/relationships/hyperlink" Target="http://www.chw-nec.org/index.cf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cdc.gov/dhdsp/pubs/chw_elearning.htm" TargetMode="External"/><Relationship Id="rId5" Type="http://schemas.openxmlformats.org/officeDocument/2006/relationships/hyperlink" Target="http://www.migranthealth.org/" TargetMode="External"/><Relationship Id="rId10" Type="http://schemas.openxmlformats.org/officeDocument/2006/relationships/hyperlink" Target="http://www.cdc.gov/dhdsp/docs/chw_brief.pdf" TargetMode="External"/><Relationship Id="rId4" Type="http://schemas.openxmlformats.org/officeDocument/2006/relationships/hyperlink" Target="http://cepac.icer-review.org/?page_id=1066" TargetMode="External"/><Relationship Id="rId9" Type="http://schemas.openxmlformats.org/officeDocument/2006/relationships/hyperlink" Target="http://www.astho.org/community-Health-Workers/"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dx.doi.org/10.1001/jamainternmed.2013.14327"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hyperlink" Target="http://www.icer-review.org/index.php"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7162800" cy="2667000"/>
          </a:xfrm>
        </p:spPr>
        <p:txBody>
          <a:bodyPr>
            <a:normAutofit fontScale="90000"/>
          </a:bodyPr>
          <a:lstStyle/>
          <a:p>
            <a:pPr algn="ctr"/>
            <a:r>
              <a:rPr lang="en-US" dirty="0" smtClean="0"/>
              <a:t>    Maine Community Health Worker  Initiative </a:t>
            </a:r>
            <a:br>
              <a:rPr lang="en-US" dirty="0" smtClean="0"/>
            </a:br>
            <a:r>
              <a:rPr lang="en-US" dirty="0" smtClean="0"/>
              <a:t/>
            </a:r>
            <a:br>
              <a:rPr lang="en-US" dirty="0" smtClean="0"/>
            </a:br>
            <a:r>
              <a:rPr lang="en-US" dirty="0" smtClean="0"/>
              <a:t>    October 21, 2014   </a:t>
            </a:r>
            <a:endParaRPr lang="en-US" dirty="0"/>
          </a:p>
        </p:txBody>
      </p:sp>
      <p:pic>
        <p:nvPicPr>
          <p:cNvPr id="4" name="Picture 2" descr="MMH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5406" y="3780577"/>
            <a:ext cx="1838325" cy="1294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bginley.MIGRANT\Desktop\MCD PH 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80269" y="5440547"/>
            <a:ext cx="2138819" cy="94768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77691" y="2514600"/>
            <a:ext cx="2273756" cy="888594"/>
          </a:xfrm>
          <a:prstGeom prst="rect">
            <a:avLst/>
          </a:prstGeom>
        </p:spPr>
      </p:pic>
      <p:pic>
        <p:nvPicPr>
          <p:cNvPr id="8" name="Pictur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38400" y="5565159"/>
            <a:ext cx="2429510" cy="808990"/>
          </a:xfrm>
          <a:prstGeom prst="rect">
            <a:avLst/>
          </a:prstGeom>
          <a:noFill/>
          <a:ln>
            <a:noFill/>
          </a:ln>
        </p:spPr>
      </p:pic>
    </p:spTree>
    <p:extLst>
      <p:ext uri="{BB962C8B-B14F-4D97-AF65-F5344CB8AC3E}">
        <p14:creationId xmlns:p14="http://schemas.microsoft.com/office/powerpoint/2010/main" val="1656303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057400"/>
            <a:ext cx="6324600" cy="1828800"/>
          </a:xfrm>
        </p:spPr>
        <p:txBody>
          <a:bodyPr/>
          <a:lstStyle/>
          <a:p>
            <a:pPr algn="ctr"/>
            <a:r>
              <a:rPr lang="en-US" dirty="0" smtClean="0"/>
              <a:t>Chws</a:t>
            </a:r>
            <a:br>
              <a:rPr lang="en-US" dirty="0" smtClean="0"/>
            </a:br>
            <a:r>
              <a:rPr lang="en-US" dirty="0" smtClean="0"/>
              <a:t/>
            </a:r>
            <a:br>
              <a:rPr lang="en-US" dirty="0" smtClean="0"/>
            </a:br>
            <a:r>
              <a:rPr lang="en-US" dirty="0" smtClean="0"/>
              <a:t>and </a:t>
            </a:r>
            <a:br>
              <a:rPr lang="en-US" dirty="0" smtClean="0"/>
            </a:br>
            <a:r>
              <a:rPr lang="en-US" dirty="0" smtClean="0"/>
              <a:t/>
            </a:r>
            <a:br>
              <a:rPr lang="en-US" dirty="0" smtClean="0"/>
            </a:br>
            <a:r>
              <a:rPr lang="en-US" dirty="0" smtClean="0"/>
              <a:t>national experience</a:t>
            </a:r>
            <a:endParaRPr lang="en-US" dirty="0"/>
          </a:p>
        </p:txBody>
      </p:sp>
    </p:spTree>
    <p:extLst>
      <p:ext uri="{BB962C8B-B14F-4D97-AF65-F5344CB8AC3E}">
        <p14:creationId xmlns:p14="http://schemas.microsoft.com/office/powerpoint/2010/main" val="2696580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057399"/>
            <a:ext cx="8407893" cy="4069079"/>
          </a:xfrm>
        </p:spPr>
        <p:txBody>
          <a:bodyPr>
            <a:normAutofit/>
          </a:bodyPr>
          <a:lstStyle/>
          <a:p>
            <a:r>
              <a:rPr lang="en-US" sz="2400" dirty="0" smtClean="0"/>
              <a:t>Knowledge/Understanding </a:t>
            </a:r>
            <a:r>
              <a:rPr lang="en-US" sz="2400" dirty="0"/>
              <a:t>of their communities that cannot be </a:t>
            </a:r>
            <a:r>
              <a:rPr lang="en-US" sz="2400" dirty="0" smtClean="0"/>
              <a:t>replaced with formal education;</a:t>
            </a:r>
            <a:endParaRPr lang="en-US" sz="2400" dirty="0"/>
          </a:p>
          <a:p>
            <a:r>
              <a:rPr lang="en-US" sz="2400" dirty="0"/>
              <a:t>Have experience providing </a:t>
            </a:r>
            <a:r>
              <a:rPr lang="en-US" sz="2400" dirty="0" smtClean="0"/>
              <a:t>services IN the community relating as peers not clients/patients, work informed by understanding of home environments, community experience;</a:t>
            </a:r>
          </a:p>
          <a:p>
            <a:r>
              <a:rPr lang="en-US" sz="2400" dirty="0" smtClean="0"/>
              <a:t>Focus on </a:t>
            </a:r>
            <a:r>
              <a:rPr lang="en-US" sz="2400" dirty="0"/>
              <a:t>social determinants of </a:t>
            </a:r>
            <a:r>
              <a:rPr lang="en-US" sz="2400" dirty="0" smtClean="0"/>
              <a:t>health;</a:t>
            </a:r>
            <a:endParaRPr lang="en-US" sz="2400" dirty="0"/>
          </a:p>
          <a:p>
            <a:r>
              <a:rPr lang="en-US" sz="2400" dirty="0"/>
              <a:t>S</a:t>
            </a:r>
            <a:r>
              <a:rPr lang="en-US" sz="2400" dirty="0" smtClean="0"/>
              <a:t>erve as advocate</a:t>
            </a:r>
            <a:r>
              <a:rPr lang="en-US" sz="2400" dirty="0"/>
              <a:t> </a:t>
            </a:r>
            <a:r>
              <a:rPr lang="en-US" sz="2400" dirty="0" smtClean="0"/>
              <a:t>and intermediary</a:t>
            </a:r>
          </a:p>
          <a:p>
            <a:endParaRPr lang="en-US" dirty="0"/>
          </a:p>
        </p:txBody>
      </p:sp>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Defining Characteristics of CHWs</a:t>
            </a:r>
            <a:br>
              <a:rPr lang="en-US" dirty="0" smtClean="0"/>
            </a:br>
            <a:endParaRPr lang="en-US" dirty="0"/>
          </a:p>
        </p:txBody>
      </p:sp>
    </p:spTree>
    <p:extLst>
      <p:ext uri="{BB962C8B-B14F-4D97-AF65-F5344CB8AC3E}">
        <p14:creationId xmlns:p14="http://schemas.microsoft.com/office/powerpoint/2010/main" val="246835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572000"/>
          </a:xfrm>
        </p:spPr>
        <p:txBody>
          <a:bodyPr>
            <a:normAutofit/>
          </a:bodyPr>
          <a:lstStyle/>
          <a:p>
            <a:r>
              <a:rPr lang="en-US" sz="2400" dirty="0" smtClean="0"/>
              <a:t>More than 120,000 CHWs on the job across our country</a:t>
            </a:r>
          </a:p>
          <a:p>
            <a:r>
              <a:rPr lang="en-US" sz="2400" dirty="0" smtClean="0"/>
              <a:t>Scope of work: </a:t>
            </a:r>
          </a:p>
          <a:p>
            <a:pPr lvl="1"/>
            <a:r>
              <a:rPr lang="en-US" sz="2200" dirty="0" smtClean="0"/>
              <a:t>Health coaching, peer support, referrals, liaison/advocate, interpreter, care management, chronic disease mgmt., educator, transportation, navigator, etc.</a:t>
            </a:r>
          </a:p>
          <a:p>
            <a:r>
              <a:rPr lang="en-US" sz="2400" dirty="0" smtClean="0"/>
              <a:t>Growing support/recognition of CHWs (ACA/IOM/CDC)</a:t>
            </a:r>
          </a:p>
          <a:p>
            <a:r>
              <a:rPr lang="en-US" sz="2400" dirty="0" smtClean="0"/>
              <a:t>Research/evidence supporting the comparative and cost effectiveness of CHWs</a:t>
            </a:r>
          </a:p>
          <a:p>
            <a:endParaRPr lang="en-US" dirty="0" smtClean="0"/>
          </a:p>
          <a:p>
            <a:endParaRPr lang="en-US" dirty="0"/>
          </a:p>
        </p:txBody>
      </p:sp>
      <p:sp>
        <p:nvSpPr>
          <p:cNvPr id="2" name="Title 1"/>
          <p:cNvSpPr>
            <a:spLocks noGrp="1"/>
          </p:cNvSpPr>
          <p:nvPr>
            <p:ph type="title"/>
          </p:nvPr>
        </p:nvSpPr>
        <p:spPr/>
        <p:txBody>
          <a:bodyPr/>
          <a:lstStyle/>
          <a:p>
            <a:r>
              <a:rPr lang="en-US" dirty="0" smtClean="0"/>
              <a:t>National: CHWs across the US</a:t>
            </a:r>
            <a:endParaRPr lang="en-US" dirty="0"/>
          </a:p>
        </p:txBody>
      </p:sp>
    </p:spTree>
    <p:extLst>
      <p:ext uri="{BB962C8B-B14F-4D97-AF65-F5344CB8AC3E}">
        <p14:creationId xmlns:p14="http://schemas.microsoft.com/office/powerpoint/2010/main" val="3744024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Maine experience </a:t>
            </a:r>
            <a:endParaRPr lang="en-US" dirty="0"/>
          </a:p>
        </p:txBody>
      </p:sp>
    </p:spTree>
    <p:extLst>
      <p:ext uri="{BB962C8B-B14F-4D97-AF65-F5344CB8AC3E}">
        <p14:creationId xmlns:p14="http://schemas.microsoft.com/office/powerpoint/2010/main" val="1492455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txBody>
          <a:bodyPr>
            <a:normAutofit fontScale="92500" lnSpcReduction="10000"/>
          </a:bodyPr>
          <a:lstStyle/>
          <a:p>
            <a:r>
              <a:rPr lang="en-US" sz="2400" dirty="0" smtClean="0"/>
              <a:t>13 entities/50+ CHWs, (community health) outreach workers, promotoras, patient navigators, resource counselors, life-skills trainer, etc.</a:t>
            </a:r>
          </a:p>
          <a:p>
            <a:r>
              <a:rPr lang="en-US" sz="2400" dirty="0" smtClean="0"/>
              <a:t>3 respondents use common curriculum (UNE/PPH/AHEC Channels)</a:t>
            </a:r>
          </a:p>
          <a:p>
            <a:r>
              <a:rPr lang="en-US" sz="2400" dirty="0" smtClean="0"/>
              <a:t>3/4 of respondents identified the shared trait/identity as being a key component of who their CHWs were</a:t>
            </a:r>
          </a:p>
          <a:p>
            <a:r>
              <a:rPr lang="en-US" sz="2400" dirty="0" smtClean="0"/>
              <a:t>Variability in- names/roles, formal education requirements, training, background, organizational experience, pay</a:t>
            </a:r>
            <a:endParaRPr lang="en-US" sz="2400" dirty="0"/>
          </a:p>
          <a:p>
            <a:pPr marL="0" indent="0">
              <a:buNone/>
            </a:pPr>
            <a:r>
              <a:rPr lang="en-US" sz="2400" dirty="0" smtClean="0"/>
              <a:t> </a:t>
            </a:r>
          </a:p>
          <a:p>
            <a:endParaRPr lang="en-US" dirty="0" smtClean="0"/>
          </a:p>
        </p:txBody>
      </p:sp>
      <p:sp>
        <p:nvSpPr>
          <p:cNvPr id="2" name="Title 1"/>
          <p:cNvSpPr>
            <a:spLocks noGrp="1"/>
          </p:cNvSpPr>
          <p:nvPr>
            <p:ph type="title"/>
          </p:nvPr>
        </p:nvSpPr>
        <p:spPr/>
        <p:txBody>
          <a:bodyPr/>
          <a:lstStyle/>
          <a:p>
            <a:r>
              <a:rPr lang="en-US" dirty="0" smtClean="0"/>
              <a:t>Maine: Status</a:t>
            </a:r>
            <a:r>
              <a:rPr lang="en-US" dirty="0"/>
              <a:t> </a:t>
            </a:r>
            <a:r>
              <a:rPr lang="en-US" dirty="0" smtClean="0"/>
              <a:t>of CHWs</a:t>
            </a:r>
            <a:endParaRPr lang="en-US" dirty="0"/>
          </a:p>
        </p:txBody>
      </p:sp>
    </p:spTree>
    <p:extLst>
      <p:ext uri="{BB962C8B-B14F-4D97-AF65-F5344CB8AC3E}">
        <p14:creationId xmlns:p14="http://schemas.microsoft.com/office/powerpoint/2010/main" val="26991207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8510353"/>
              </p:ext>
            </p:extLst>
          </p:nvPr>
        </p:nvGraphicFramePr>
        <p:xfrm>
          <a:off x="457200" y="1481138"/>
          <a:ext cx="8229600" cy="31089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Estimate</a:t>
                      </a:r>
                      <a:r>
                        <a:rPr lang="en-US" baseline="0" dirty="0" smtClean="0"/>
                        <a:t>d Number Employed </a:t>
                      </a:r>
                      <a:r>
                        <a:rPr lang="en-US" dirty="0" smtClean="0"/>
                        <a:t>CHWs in Maine</a:t>
                      </a:r>
                    </a:p>
                    <a:p>
                      <a:endParaRPr lang="en-US" dirty="0"/>
                    </a:p>
                  </a:txBody>
                  <a:tcPr/>
                </a:tc>
                <a:tc>
                  <a:txBody>
                    <a:bodyPr/>
                    <a:lstStyle/>
                    <a:p>
                      <a:pPr algn="ctr"/>
                      <a:r>
                        <a:rPr lang="en-US" dirty="0" smtClean="0"/>
                        <a:t>240</a:t>
                      </a:r>
                      <a:endParaRPr lang="en-US" dirty="0"/>
                    </a:p>
                  </a:txBody>
                  <a:tcPr/>
                </a:tc>
              </a:tr>
              <a:tr h="370840">
                <a:tc>
                  <a:txBody>
                    <a:bodyPr/>
                    <a:lstStyle/>
                    <a:p>
                      <a:r>
                        <a:rPr lang="en-US" dirty="0" smtClean="0"/>
                        <a:t>Mean Hourly Wage of CHWs in ME</a:t>
                      </a:r>
                    </a:p>
                    <a:p>
                      <a:endParaRPr lang="en-US" dirty="0" smtClean="0"/>
                    </a:p>
                  </a:txBody>
                  <a:tcPr/>
                </a:tc>
                <a:tc>
                  <a:txBody>
                    <a:bodyPr/>
                    <a:lstStyle/>
                    <a:p>
                      <a:pPr algn="ctr"/>
                      <a:r>
                        <a:rPr lang="en-US" dirty="0" smtClean="0"/>
                        <a:t>$16.20</a:t>
                      </a:r>
                      <a:endParaRPr lang="en-US" dirty="0"/>
                    </a:p>
                  </a:txBody>
                  <a:tcPr/>
                </a:tc>
              </a:tr>
              <a:tr h="370840">
                <a:tc>
                  <a:txBody>
                    <a:bodyPr/>
                    <a:lstStyle/>
                    <a:p>
                      <a:r>
                        <a:rPr lang="en-US" dirty="0" smtClean="0"/>
                        <a:t>Mean</a:t>
                      </a:r>
                      <a:r>
                        <a:rPr lang="en-US" baseline="0" dirty="0" smtClean="0"/>
                        <a:t> Annual Wage of CHWs in ME</a:t>
                      </a:r>
                    </a:p>
                    <a:p>
                      <a:endParaRPr lang="en-US" dirty="0"/>
                    </a:p>
                  </a:txBody>
                  <a:tcPr/>
                </a:tc>
                <a:tc>
                  <a:txBody>
                    <a:bodyPr/>
                    <a:lstStyle/>
                    <a:p>
                      <a:pPr algn="ctr"/>
                      <a:r>
                        <a:rPr lang="en-US" dirty="0" smtClean="0"/>
                        <a:t>$33,700</a:t>
                      </a:r>
                    </a:p>
                  </a:txBody>
                  <a:tcPr/>
                </a:tc>
              </a:tr>
              <a:tr h="370840">
                <a:tc>
                  <a:txBody>
                    <a:bodyPr/>
                    <a:lstStyle/>
                    <a:p>
                      <a:r>
                        <a:rPr lang="en-US" dirty="0" smtClean="0"/>
                        <a:t>Median wage, all</a:t>
                      </a:r>
                    </a:p>
                    <a:p>
                      <a:r>
                        <a:rPr lang="en-US" dirty="0" smtClean="0"/>
                        <a:t>occupations in Maine (2012)</a:t>
                      </a:r>
                    </a:p>
                    <a:p>
                      <a:endParaRPr lang="en-US" dirty="0"/>
                    </a:p>
                  </a:txBody>
                  <a:tcPr/>
                </a:tc>
                <a:tc>
                  <a:txBody>
                    <a:bodyPr/>
                    <a:lstStyle/>
                    <a:p>
                      <a:pPr algn="ctr"/>
                      <a:r>
                        <a:rPr lang="en-US" dirty="0" smtClean="0"/>
                        <a:t>$32,590</a:t>
                      </a:r>
                    </a:p>
                  </a:txBody>
                  <a:tcPr/>
                </a:tc>
              </a:tr>
            </a:tbl>
          </a:graphicData>
        </a:graphic>
      </p:graphicFrame>
      <p:sp>
        <p:nvSpPr>
          <p:cNvPr id="3" name="Title 2"/>
          <p:cNvSpPr>
            <a:spLocks noGrp="1"/>
          </p:cNvSpPr>
          <p:nvPr>
            <p:ph type="title"/>
          </p:nvPr>
        </p:nvSpPr>
        <p:spPr/>
        <p:txBody>
          <a:bodyPr>
            <a:normAutofit fontScale="90000"/>
          </a:bodyPr>
          <a:lstStyle/>
          <a:p>
            <a:r>
              <a:rPr lang="en-US" dirty="0" smtClean="0"/>
              <a:t>CHWs in Maine</a:t>
            </a:r>
            <a:br>
              <a:rPr lang="en-US" dirty="0" smtClean="0"/>
            </a:br>
            <a:r>
              <a:rPr lang="en-US" dirty="0" smtClean="0"/>
              <a:t>                </a:t>
            </a:r>
            <a:r>
              <a:rPr lang="en-US" sz="1300" dirty="0" smtClean="0"/>
              <a:t>BLS/Occupational </a:t>
            </a:r>
            <a:r>
              <a:rPr lang="en-US" sz="1300" dirty="0"/>
              <a:t>Employment and Wage Estimates, 2013</a:t>
            </a:r>
          </a:p>
        </p:txBody>
      </p:sp>
    </p:spTree>
    <p:extLst>
      <p:ext uri="{BB962C8B-B14F-4D97-AF65-F5344CB8AC3E}">
        <p14:creationId xmlns:p14="http://schemas.microsoft.com/office/powerpoint/2010/main" val="2528186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Meets monthly beginning in October 2013</a:t>
            </a:r>
          </a:p>
          <a:p>
            <a:r>
              <a:rPr lang="en-US" dirty="0" smtClean="0"/>
              <a:t>Informs CHW Initiative infrastructure and systems development </a:t>
            </a:r>
          </a:p>
          <a:p>
            <a:r>
              <a:rPr lang="en-US" dirty="0"/>
              <a:t>30 active </a:t>
            </a:r>
            <a:r>
              <a:rPr lang="en-US" dirty="0" smtClean="0"/>
              <a:t>participants; 100 individuals receiving information</a:t>
            </a:r>
          </a:p>
          <a:p>
            <a:r>
              <a:rPr lang="en-US" dirty="0" smtClean="0"/>
              <a:t>Core activities to date: </a:t>
            </a:r>
          </a:p>
          <a:p>
            <a:pPr lvl="1"/>
            <a:r>
              <a:rPr lang="en-US" dirty="0" smtClean="0"/>
              <a:t>Definition of community health worker (CHW)</a:t>
            </a:r>
          </a:p>
          <a:p>
            <a:pPr lvl="1"/>
            <a:r>
              <a:rPr lang="en-US" dirty="0" smtClean="0"/>
              <a:t>Core roles and responsibilities of a CHW</a:t>
            </a:r>
          </a:p>
          <a:p>
            <a:pPr lvl="1"/>
            <a:r>
              <a:rPr lang="en-US" dirty="0" smtClean="0"/>
              <a:t>Cross walk of roles and responsibilities to skills and attributes of CHWs</a:t>
            </a:r>
          </a:p>
          <a:p>
            <a:pPr lvl="1"/>
            <a:r>
              <a:rPr lang="en-US" dirty="0" smtClean="0"/>
              <a:t>Recommendations for recruitment of CHWs</a:t>
            </a:r>
          </a:p>
          <a:p>
            <a:endParaRPr lang="en-US" dirty="0"/>
          </a:p>
        </p:txBody>
      </p:sp>
      <p:sp>
        <p:nvSpPr>
          <p:cNvPr id="3" name="Title 2"/>
          <p:cNvSpPr>
            <a:spLocks noGrp="1"/>
          </p:cNvSpPr>
          <p:nvPr>
            <p:ph type="title"/>
          </p:nvPr>
        </p:nvSpPr>
        <p:spPr/>
        <p:txBody>
          <a:bodyPr/>
          <a:lstStyle/>
          <a:p>
            <a:r>
              <a:rPr lang="en-US" dirty="0" smtClean="0"/>
              <a:t>Maine CHW </a:t>
            </a:r>
            <a:r>
              <a:rPr lang="en-US" dirty="0"/>
              <a:t>Stakeholder </a:t>
            </a:r>
            <a:r>
              <a:rPr lang="en-US" dirty="0" smtClean="0"/>
              <a:t>Group convened under sim </a:t>
            </a:r>
            <a:endParaRPr lang="en-US" dirty="0"/>
          </a:p>
        </p:txBody>
      </p:sp>
    </p:spTree>
    <p:extLst>
      <p:ext uri="{BB962C8B-B14F-4D97-AF65-F5344CB8AC3E}">
        <p14:creationId xmlns:p14="http://schemas.microsoft.com/office/powerpoint/2010/main" val="3844342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indent="-342900"/>
            <a:r>
              <a:rPr lang="en-US" sz="2400" dirty="0" smtClean="0"/>
              <a:t>Four </a:t>
            </a:r>
            <a:r>
              <a:rPr lang="en-US" sz="2400" dirty="0"/>
              <a:t>pilots </a:t>
            </a:r>
            <a:r>
              <a:rPr lang="en-US" sz="2400" dirty="0" smtClean="0"/>
              <a:t>have been identified to: </a:t>
            </a:r>
          </a:p>
          <a:p>
            <a:pPr marL="0" indent="0">
              <a:buNone/>
            </a:pPr>
            <a:endParaRPr lang="en-US" sz="1000" dirty="0" smtClean="0"/>
          </a:p>
          <a:p>
            <a:pPr marL="617220" lvl="1" indent="-342900"/>
            <a:r>
              <a:rPr lang="en-US" sz="2000" dirty="0" smtClean="0"/>
              <a:t>Demonstrate </a:t>
            </a:r>
            <a:r>
              <a:rPr lang="en-US" sz="2000" dirty="0"/>
              <a:t>the value of integrating CHWs into the health care team; </a:t>
            </a:r>
            <a:endParaRPr lang="en-US" sz="2000" dirty="0" smtClean="0"/>
          </a:p>
          <a:p>
            <a:pPr marL="617220" lvl="1" indent="-342900"/>
            <a:r>
              <a:rPr lang="en-US" sz="2000" dirty="0" smtClean="0"/>
              <a:t>Provide </a:t>
            </a:r>
            <a:r>
              <a:rPr lang="en-US" sz="2000" dirty="0"/>
              <a:t>models that can be replicated and emulated across the state; </a:t>
            </a:r>
            <a:endParaRPr lang="en-US" sz="2000" dirty="0" smtClean="0"/>
          </a:p>
          <a:p>
            <a:pPr marL="617220" lvl="1" indent="-342900"/>
            <a:r>
              <a:rPr lang="en-US" sz="2000" dirty="0" smtClean="0"/>
              <a:t>Build </a:t>
            </a:r>
            <a:r>
              <a:rPr lang="en-US" sz="2000" dirty="0"/>
              <a:t>a core group of experienced CHWs who can provide leadership and community engagement to drive the ongoing development of the system</a:t>
            </a:r>
            <a:r>
              <a:rPr lang="en-US" sz="2000" dirty="0" smtClean="0"/>
              <a:t>.</a:t>
            </a:r>
          </a:p>
          <a:p>
            <a:pPr marL="0" indent="0">
              <a:buNone/>
            </a:pPr>
            <a:endParaRPr lang="en-US" sz="2200" dirty="0"/>
          </a:p>
          <a:p>
            <a:pPr marL="0" indent="0">
              <a:buNone/>
            </a:pPr>
            <a:endParaRPr lang="en-US" dirty="0" smtClean="0"/>
          </a:p>
          <a:p>
            <a:pPr marL="0" indent="0">
              <a:buNone/>
            </a:pPr>
            <a:endParaRPr lang="en-US" dirty="0"/>
          </a:p>
        </p:txBody>
      </p:sp>
      <p:sp>
        <p:nvSpPr>
          <p:cNvPr id="2" name="Title 1"/>
          <p:cNvSpPr>
            <a:spLocks noGrp="1"/>
          </p:cNvSpPr>
          <p:nvPr>
            <p:ph type="title"/>
          </p:nvPr>
        </p:nvSpPr>
        <p:spPr/>
        <p:txBody>
          <a:bodyPr/>
          <a:lstStyle/>
          <a:p>
            <a:r>
              <a:rPr lang="en-US" dirty="0" smtClean="0"/>
              <a:t>Maine CHW pilots</a:t>
            </a:r>
            <a:endParaRPr lang="en-US" dirty="0"/>
          </a:p>
        </p:txBody>
      </p:sp>
    </p:spTree>
    <p:extLst>
      <p:ext uri="{BB962C8B-B14F-4D97-AF65-F5344CB8AC3E}">
        <p14:creationId xmlns:p14="http://schemas.microsoft.com/office/powerpoint/2010/main" val="2365941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lvl="0"/>
            <a:r>
              <a:rPr lang="en-US" sz="2400" dirty="0" smtClean="0"/>
              <a:t>Provide </a:t>
            </a:r>
            <a:r>
              <a:rPr lang="en-US" sz="2400" dirty="0"/>
              <a:t>technical assistance and support to the </a:t>
            </a:r>
            <a:r>
              <a:rPr lang="en-US" sz="2400" dirty="0" smtClean="0"/>
              <a:t>4 CHW pilots </a:t>
            </a:r>
            <a:endParaRPr lang="en-US" sz="2400" dirty="0"/>
          </a:p>
          <a:p>
            <a:pPr lvl="0"/>
            <a:r>
              <a:rPr lang="en-US" sz="2400" dirty="0" smtClean="0"/>
              <a:t>Educate </a:t>
            </a:r>
            <a:r>
              <a:rPr lang="en-US" sz="2400" dirty="0"/>
              <a:t>and </a:t>
            </a:r>
            <a:r>
              <a:rPr lang="en-US" sz="2400" dirty="0" smtClean="0"/>
              <a:t>inform </a:t>
            </a:r>
            <a:r>
              <a:rPr lang="en-US" sz="2400" dirty="0"/>
              <a:t>on professional identity and opportunities under the CHW model to support healthcare transformation and health equity</a:t>
            </a:r>
          </a:p>
          <a:p>
            <a:pPr lvl="0"/>
            <a:r>
              <a:rPr lang="en-US" sz="2400" dirty="0" smtClean="0"/>
              <a:t>Develop </a:t>
            </a:r>
            <a:r>
              <a:rPr lang="en-US" sz="2400" dirty="0"/>
              <a:t>sustainability recommendation; including rationale and mechanism for payment/reimbursement for CHW services</a:t>
            </a:r>
          </a:p>
          <a:p>
            <a:pPr lvl="0"/>
            <a:r>
              <a:rPr lang="en-US" sz="2400" dirty="0" smtClean="0"/>
              <a:t>Recommend </a:t>
            </a:r>
            <a:r>
              <a:rPr lang="en-US" sz="2400" dirty="0"/>
              <a:t>and </a:t>
            </a:r>
            <a:r>
              <a:rPr lang="en-US" sz="2400" dirty="0" smtClean="0"/>
              <a:t>adopt </a:t>
            </a:r>
            <a:r>
              <a:rPr lang="en-US" sz="2400" dirty="0"/>
              <a:t>a CHW Core Curriculum to serve as the basis of CHW training</a:t>
            </a:r>
          </a:p>
          <a:p>
            <a:pPr lvl="0"/>
            <a:r>
              <a:rPr lang="en-US" sz="2400" dirty="0" smtClean="0"/>
              <a:t>Develop </a:t>
            </a:r>
            <a:r>
              <a:rPr lang="en-US" sz="2400" dirty="0"/>
              <a:t>recommendations related to the process for certifying or registering CHWs, including identification of entities to do so</a:t>
            </a:r>
          </a:p>
          <a:p>
            <a:pPr lvl="1"/>
            <a:r>
              <a:rPr lang="en-US" sz="1900" dirty="0"/>
              <a:t>Identification and naming of requisite experience, formal education of CHWs</a:t>
            </a:r>
          </a:p>
          <a:p>
            <a:pPr lvl="1"/>
            <a:r>
              <a:rPr lang="en-US" sz="1900" dirty="0"/>
              <a:t>Identification of process for grandfathering CHWs already working in Maine</a:t>
            </a:r>
          </a:p>
          <a:p>
            <a:pPr lvl="1"/>
            <a:r>
              <a:rPr lang="en-US" sz="1900" dirty="0"/>
              <a:t>Adoption of language to distinguish between “certified” CHWs and those who choose not to be certified (or eligible for reimbursement)</a:t>
            </a:r>
          </a:p>
          <a:p>
            <a:endParaRPr lang="en-US" dirty="0"/>
          </a:p>
        </p:txBody>
      </p:sp>
      <p:sp>
        <p:nvSpPr>
          <p:cNvPr id="3" name="Title 2"/>
          <p:cNvSpPr>
            <a:spLocks noGrp="1"/>
          </p:cNvSpPr>
          <p:nvPr>
            <p:ph type="title"/>
          </p:nvPr>
        </p:nvSpPr>
        <p:spPr/>
        <p:txBody>
          <a:bodyPr/>
          <a:lstStyle/>
          <a:p>
            <a:r>
              <a:rPr lang="en-US" dirty="0" smtClean="0"/>
              <a:t>Key future milestones for </a:t>
            </a:r>
            <a:br>
              <a:rPr lang="en-US" dirty="0" smtClean="0"/>
            </a:br>
            <a:r>
              <a:rPr lang="en-US" dirty="0" smtClean="0"/>
              <a:t>Maine CHW initiative</a:t>
            </a:r>
            <a:endParaRPr lang="en-US" dirty="0"/>
          </a:p>
        </p:txBody>
      </p:sp>
    </p:spTree>
    <p:extLst>
      <p:ext uri="{BB962C8B-B14F-4D97-AF65-F5344CB8AC3E}">
        <p14:creationId xmlns:p14="http://schemas.microsoft.com/office/powerpoint/2010/main" val="3789055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National context</a:t>
            </a:r>
            <a:br>
              <a:rPr lang="en-US" dirty="0" smtClean="0"/>
            </a:br>
            <a:endParaRPr lang="en-US" dirty="0"/>
          </a:p>
        </p:txBody>
      </p:sp>
    </p:spTree>
    <p:extLst>
      <p:ext uri="{BB962C8B-B14F-4D97-AF65-F5344CB8AC3E}">
        <p14:creationId xmlns:p14="http://schemas.microsoft.com/office/powerpoint/2010/main" val="3732733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r>
              <a:rPr lang="en-US" sz="2400" dirty="0" smtClean="0"/>
              <a:t>Project Director for SIM CHW Initiative </a:t>
            </a:r>
          </a:p>
          <a:p>
            <a:pPr lvl="1"/>
            <a:r>
              <a:rPr lang="en-US" sz="2000" dirty="0" smtClean="0"/>
              <a:t>Barbara Ginley, Maine Migrant Health Program </a:t>
            </a:r>
          </a:p>
          <a:p>
            <a:pPr lvl="1"/>
            <a:endParaRPr lang="en-US" sz="2000" dirty="0" smtClean="0"/>
          </a:p>
          <a:p>
            <a:endParaRPr lang="en-US" dirty="0"/>
          </a:p>
          <a:p>
            <a:r>
              <a:rPr lang="en-US" sz="2400" dirty="0" smtClean="0"/>
              <a:t>Maine CDC Leadership for CHW Initiative</a:t>
            </a:r>
          </a:p>
          <a:p>
            <a:pPr lvl="1"/>
            <a:r>
              <a:rPr lang="en-US" sz="2000" dirty="0" smtClean="0"/>
              <a:t>Jim Braddick, Program Manager, Maine CDC Asthma Program </a:t>
            </a:r>
          </a:p>
          <a:p>
            <a:pPr lvl="1"/>
            <a:r>
              <a:rPr lang="en-US" sz="2000" dirty="0" smtClean="0"/>
              <a:t>Debra Wigand, Director, Maine CDC Division of Population Health </a:t>
            </a:r>
          </a:p>
          <a:p>
            <a:pPr lvl="1"/>
            <a:endParaRPr lang="en-US" dirty="0"/>
          </a:p>
        </p:txBody>
      </p:sp>
      <p:sp>
        <p:nvSpPr>
          <p:cNvPr id="3" name="Title 2"/>
          <p:cNvSpPr>
            <a:spLocks noGrp="1"/>
          </p:cNvSpPr>
          <p:nvPr>
            <p:ph type="title"/>
          </p:nvPr>
        </p:nvSpPr>
        <p:spPr/>
        <p:txBody>
          <a:bodyPr/>
          <a:lstStyle/>
          <a:p>
            <a:r>
              <a:rPr lang="en-US" dirty="0" smtClean="0"/>
              <a:t>Maine CHW Initiative</a:t>
            </a:r>
            <a:endParaRPr lang="en-US" dirty="0"/>
          </a:p>
        </p:txBody>
      </p:sp>
    </p:spTree>
    <p:extLst>
      <p:ext uri="{BB962C8B-B14F-4D97-AF65-F5344CB8AC3E}">
        <p14:creationId xmlns:p14="http://schemas.microsoft.com/office/powerpoint/2010/main" val="1607402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CHWs under the Affordable Care Act</a:t>
            </a:r>
          </a:p>
        </p:txBody>
      </p:sp>
      <p:sp>
        <p:nvSpPr>
          <p:cNvPr id="4" name="Content Placeholder 3"/>
          <p:cNvSpPr>
            <a:spLocks noGrp="1"/>
          </p:cNvSpPr>
          <p:nvPr>
            <p:ph sz="quarter" idx="13"/>
          </p:nvPr>
        </p:nvSpPr>
        <p:spPr>
          <a:xfrm>
            <a:off x="457200" y="1579563"/>
            <a:ext cx="7233109" cy="4973637"/>
          </a:xfrm>
        </p:spPr>
        <p:txBody>
          <a:bodyPr>
            <a:normAutofit fontScale="92500" lnSpcReduction="20000"/>
          </a:bodyPr>
          <a:lstStyle/>
          <a:p>
            <a:pPr marL="0" indent="0">
              <a:buNone/>
            </a:pPr>
            <a:endParaRPr lang="en-US" dirty="0" smtClean="0"/>
          </a:p>
          <a:p>
            <a:pPr marL="0" indent="0">
              <a:buNone/>
            </a:pPr>
            <a:r>
              <a:rPr lang="en-US" sz="2800" dirty="0" smtClean="0"/>
              <a:t>….. </a:t>
            </a:r>
            <a:r>
              <a:rPr lang="en-US" sz="2800" dirty="0"/>
              <a:t>cites the use of CHWs  as an effective way to improve health outcomes as part of a health care team while containing costs. </a:t>
            </a:r>
          </a:p>
          <a:p>
            <a:pPr marL="0" indent="0">
              <a:buNone/>
            </a:pPr>
            <a:endParaRPr lang="en-US" sz="3500" dirty="0"/>
          </a:p>
          <a:p>
            <a:pPr marL="0" indent="0">
              <a:buNone/>
            </a:pPr>
            <a:r>
              <a:rPr lang="en-US" sz="3000" dirty="0" smtClean="0"/>
              <a:t>Operationalized </a:t>
            </a:r>
            <a:r>
              <a:rPr lang="en-US" sz="3000" dirty="0"/>
              <a:t>by:</a:t>
            </a:r>
          </a:p>
          <a:p>
            <a:r>
              <a:rPr lang="en-US" sz="2600" dirty="0" smtClean="0"/>
              <a:t>Preventive </a:t>
            </a:r>
            <a:r>
              <a:rPr lang="en-US" sz="2600" dirty="0"/>
              <a:t>Services </a:t>
            </a:r>
          </a:p>
          <a:p>
            <a:r>
              <a:rPr lang="en-US" sz="2600" dirty="0"/>
              <a:t>Health Homes</a:t>
            </a:r>
          </a:p>
          <a:p>
            <a:r>
              <a:rPr lang="en-US" sz="2600" dirty="0"/>
              <a:t>State Innovation Models</a:t>
            </a:r>
          </a:p>
          <a:p>
            <a:endParaRPr lang="en-US" dirty="0"/>
          </a:p>
          <a:p>
            <a:pPr marL="0" indent="0" algn="r">
              <a:buNone/>
            </a:pPr>
            <a:r>
              <a:rPr lang="en-US" sz="2200" i="1" dirty="0"/>
              <a:t>Affordable Care Act Opportunities for Community Health Workers</a:t>
            </a:r>
            <a:r>
              <a:rPr lang="en-US" sz="2200" dirty="0"/>
              <a:t>, Katzen and Morgan, </a:t>
            </a:r>
            <a:r>
              <a:rPr lang="en-US" sz="2200" dirty="0" smtClean="0"/>
              <a:t>2014</a:t>
            </a:r>
          </a:p>
          <a:p>
            <a:pPr marL="0" indent="0" algn="r">
              <a:buNone/>
            </a:pPr>
            <a:endParaRPr lang="en-US" sz="2200" dirty="0"/>
          </a:p>
          <a:p>
            <a:pPr marL="0" indent="0" algn="r">
              <a:buNone/>
            </a:pPr>
            <a:r>
              <a:rPr lang="en-US" dirty="0" smtClean="0"/>
              <a:t> </a:t>
            </a:r>
            <a:endParaRPr lang="en-US" dirty="0"/>
          </a:p>
        </p:txBody>
      </p:sp>
    </p:spTree>
    <p:extLst>
      <p:ext uri="{BB962C8B-B14F-4D97-AF65-F5344CB8AC3E}">
        <p14:creationId xmlns:p14="http://schemas.microsoft.com/office/powerpoint/2010/main" val="4288742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057399"/>
            <a:ext cx="8407893" cy="4069079"/>
          </a:xfrm>
        </p:spPr>
        <p:txBody>
          <a:bodyPr>
            <a:normAutofit/>
          </a:bodyPr>
          <a:lstStyle/>
          <a:p>
            <a:r>
              <a:rPr lang="en-US" sz="3200" dirty="0" smtClean="0"/>
              <a:t>CMS Ruling - July 2013:</a:t>
            </a:r>
          </a:p>
          <a:p>
            <a:pPr lvl="1"/>
            <a:r>
              <a:rPr lang="en-US" sz="2400" dirty="0" smtClean="0"/>
              <a:t>Allows </a:t>
            </a:r>
            <a:r>
              <a:rPr lang="en-US" sz="2400" dirty="0"/>
              <a:t>preventive services recommended by physicians or other licensed providers to be provided, at state option, by practitioners other than physicians or other licensed practitioners</a:t>
            </a:r>
            <a:r>
              <a:rPr lang="en-US" sz="2400" dirty="0" smtClean="0"/>
              <a:t>.</a:t>
            </a:r>
          </a:p>
          <a:p>
            <a:pPr lvl="1"/>
            <a:r>
              <a:rPr lang="en-US" sz="2400" dirty="0" smtClean="0"/>
              <a:t>States may </a:t>
            </a:r>
            <a:r>
              <a:rPr lang="en-US" sz="2400" dirty="0"/>
              <a:t>reimburse for preventive services “recommended by a physician or other licensed practitioner…within the scope of their practice under State law”.</a:t>
            </a:r>
          </a:p>
        </p:txBody>
      </p:sp>
      <p:sp>
        <p:nvSpPr>
          <p:cNvPr id="2" name="Title 1"/>
          <p:cNvSpPr>
            <a:spLocks noGrp="1"/>
          </p:cNvSpPr>
          <p:nvPr>
            <p:ph type="title"/>
          </p:nvPr>
        </p:nvSpPr>
        <p:spPr/>
        <p:txBody>
          <a:bodyPr>
            <a:normAutofit fontScale="90000"/>
          </a:bodyPr>
          <a:lstStyle/>
          <a:p>
            <a:r>
              <a:rPr lang="en-US" dirty="0" smtClean="0"/>
              <a:t>Medicaid Rule Change- Prevention Services</a:t>
            </a:r>
            <a:endParaRPr lang="en-US" dirty="0"/>
          </a:p>
        </p:txBody>
      </p:sp>
    </p:spTree>
    <p:extLst>
      <p:ext uri="{BB962C8B-B14F-4D97-AF65-F5344CB8AC3E}">
        <p14:creationId xmlns:p14="http://schemas.microsoft.com/office/powerpoint/2010/main" val="3895937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0" indent="0">
              <a:buNone/>
            </a:pPr>
            <a:r>
              <a:rPr lang="en-US" sz="1000" dirty="0" smtClean="0"/>
              <a:t>Laws</a:t>
            </a:r>
            <a:endParaRPr lang="en-US" sz="1000" dirty="0"/>
          </a:p>
        </p:txBody>
      </p:sp>
      <p:sp>
        <p:nvSpPr>
          <p:cNvPr id="7" name="Title 6"/>
          <p:cNvSpPr>
            <a:spLocks noGrp="1"/>
          </p:cNvSpPr>
          <p:nvPr>
            <p:ph type="title"/>
          </p:nvPr>
        </p:nvSpPr>
        <p:spPr/>
        <p:txBody>
          <a:bodyPr>
            <a:normAutofit/>
          </a:bodyPr>
          <a:lstStyle/>
          <a:p>
            <a:r>
              <a:rPr lang="en-US" dirty="0" smtClean="0"/>
              <a:t>CHW Laws by State- Dec. 2012</a:t>
            </a:r>
            <a:endParaRPr lang="en-US"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7048" y="2057399"/>
            <a:ext cx="6019800" cy="4029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8107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What is needed in order to support adding the </a:t>
            </a:r>
            <a:r>
              <a:rPr lang="en-US" sz="2400" dirty="0"/>
              <a:t>services </a:t>
            </a:r>
            <a:r>
              <a:rPr lang="en-US" sz="2400" dirty="0" smtClean="0"/>
              <a:t>of community health workers?</a:t>
            </a:r>
          </a:p>
          <a:p>
            <a:pPr lvl="1"/>
            <a:r>
              <a:rPr lang="en-US" dirty="0" smtClean="0"/>
              <a:t>By payers – as part of benefits covered</a:t>
            </a:r>
          </a:p>
          <a:p>
            <a:pPr lvl="1"/>
            <a:r>
              <a:rPr lang="en-US" dirty="0" smtClean="0"/>
              <a:t>By health care provider systems – as part </a:t>
            </a:r>
            <a:r>
              <a:rPr lang="en-US" dirty="0"/>
              <a:t>of </a:t>
            </a:r>
            <a:r>
              <a:rPr lang="en-US" dirty="0" smtClean="0"/>
              <a:t>a health care team covered </a:t>
            </a:r>
            <a:r>
              <a:rPr lang="en-US" dirty="0"/>
              <a:t>by </a:t>
            </a:r>
            <a:r>
              <a:rPr lang="en-US" dirty="0" smtClean="0"/>
              <a:t>bundled payment</a:t>
            </a:r>
          </a:p>
          <a:p>
            <a:pPr lvl="1"/>
            <a:r>
              <a:rPr lang="en-US" dirty="0" smtClean="0"/>
              <a:t>As part of new reimbursement models</a:t>
            </a:r>
          </a:p>
          <a:p>
            <a:pPr lvl="1"/>
            <a:endParaRPr lang="en-US" sz="800" dirty="0" smtClean="0"/>
          </a:p>
          <a:p>
            <a:r>
              <a:rPr lang="en-US" sz="2400" dirty="0" smtClean="0"/>
              <a:t>What recommendations do you have as we move forward</a:t>
            </a:r>
          </a:p>
          <a:p>
            <a:endParaRPr lang="en-US" sz="800" dirty="0" smtClean="0"/>
          </a:p>
          <a:p>
            <a:r>
              <a:rPr lang="en-US" sz="2400" dirty="0" smtClean="0"/>
              <a:t>What other information can we provide; how </a:t>
            </a:r>
            <a:r>
              <a:rPr lang="en-US" sz="2400" dirty="0"/>
              <a:t>would you like to be kept informed of our work </a:t>
            </a:r>
          </a:p>
          <a:p>
            <a:endParaRPr lang="en-US" dirty="0"/>
          </a:p>
        </p:txBody>
      </p:sp>
      <p:sp>
        <p:nvSpPr>
          <p:cNvPr id="3" name="Title 2"/>
          <p:cNvSpPr>
            <a:spLocks noGrp="1"/>
          </p:cNvSpPr>
          <p:nvPr>
            <p:ph type="title"/>
          </p:nvPr>
        </p:nvSpPr>
        <p:spPr/>
        <p:txBody>
          <a:bodyPr/>
          <a:lstStyle/>
          <a:p>
            <a:r>
              <a:rPr lang="en-US" dirty="0" smtClean="0"/>
              <a:t>Discussion with </a:t>
            </a:r>
            <a:br>
              <a:rPr lang="en-US" dirty="0" smtClean="0"/>
            </a:br>
            <a:r>
              <a:rPr lang="en-US" dirty="0" smtClean="0"/>
              <a:t>Payment reform subcommittee</a:t>
            </a:r>
            <a:endParaRPr lang="en-US" dirty="0"/>
          </a:p>
        </p:txBody>
      </p:sp>
    </p:spTree>
    <p:extLst>
      <p:ext uri="{BB962C8B-B14F-4D97-AF65-F5344CB8AC3E}">
        <p14:creationId xmlns:p14="http://schemas.microsoft.com/office/powerpoint/2010/main" val="1135216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057400"/>
            <a:ext cx="8407893" cy="4571999"/>
          </a:xfrm>
        </p:spPr>
        <p:txBody>
          <a:bodyPr>
            <a:normAutofit/>
          </a:bodyPr>
          <a:lstStyle/>
          <a:p>
            <a:r>
              <a:rPr lang="en-US" sz="1600" dirty="0" smtClean="0"/>
              <a:t>Maine Community Health Worker Initiative: </a:t>
            </a:r>
            <a:r>
              <a:rPr lang="en-US" sz="1600" dirty="0" smtClean="0">
                <a:hlinkClick r:id="rId3"/>
              </a:rPr>
              <a:t>www.mechw.org</a:t>
            </a:r>
            <a:r>
              <a:rPr lang="en-US" sz="1600" dirty="0" smtClean="0"/>
              <a:t> </a:t>
            </a:r>
          </a:p>
          <a:p>
            <a:r>
              <a:rPr lang="en-US" sz="1600" dirty="0" smtClean="0"/>
              <a:t>Institute for Clinical Effectiveness </a:t>
            </a:r>
            <a:r>
              <a:rPr lang="en-US" sz="1600" dirty="0"/>
              <a:t>and Review: </a:t>
            </a:r>
            <a:r>
              <a:rPr lang="en-US" sz="1600" dirty="0">
                <a:hlinkClick r:id="rId4"/>
              </a:rPr>
              <a:t>http://cepac.icer-review.org/?</a:t>
            </a:r>
            <a:r>
              <a:rPr lang="en-US" sz="1600" dirty="0" smtClean="0">
                <a:hlinkClick r:id="rId4"/>
              </a:rPr>
              <a:t>page_id=1066</a:t>
            </a:r>
            <a:endParaRPr lang="en-US" sz="1600" dirty="0"/>
          </a:p>
          <a:p>
            <a:r>
              <a:rPr lang="en-US" sz="1600" dirty="0" smtClean="0"/>
              <a:t>Migrant Health Promotion:  </a:t>
            </a:r>
            <a:r>
              <a:rPr lang="en-US" sz="1600" dirty="0" smtClean="0">
                <a:hlinkClick r:id="rId5"/>
              </a:rPr>
              <a:t>www.migranthealth.org</a:t>
            </a:r>
            <a:endParaRPr lang="en-US" sz="1600" dirty="0" smtClean="0"/>
          </a:p>
          <a:p>
            <a:r>
              <a:rPr lang="en-US" sz="1600" dirty="0" smtClean="0"/>
              <a:t>Centers for Disease Control and Prevention:  </a:t>
            </a:r>
            <a:r>
              <a:rPr lang="en-US" sz="1600" dirty="0" smtClean="0">
                <a:hlinkClick r:id="rId6"/>
              </a:rPr>
              <a:t>http://www.cdc.gov/dhdsp/pubs/chw_elearning.htm</a:t>
            </a:r>
            <a:endParaRPr lang="en-US" sz="1600" dirty="0" smtClean="0"/>
          </a:p>
          <a:p>
            <a:r>
              <a:rPr lang="en-US" sz="1600" dirty="0" smtClean="0"/>
              <a:t>Community Health Worker National </a:t>
            </a:r>
            <a:r>
              <a:rPr lang="en-US" sz="1600" dirty="0"/>
              <a:t>Education Collaborative </a:t>
            </a:r>
            <a:r>
              <a:rPr lang="en-US" sz="1600" dirty="0">
                <a:hlinkClick r:id="rId7"/>
              </a:rPr>
              <a:t>http://</a:t>
            </a:r>
            <a:r>
              <a:rPr lang="en-US" sz="1600" dirty="0" smtClean="0">
                <a:hlinkClick r:id="rId7"/>
              </a:rPr>
              <a:t>www.chw-nec.org/index.cfm</a:t>
            </a:r>
            <a:endParaRPr lang="en-US" sz="1600" dirty="0" smtClean="0"/>
          </a:p>
          <a:p>
            <a:r>
              <a:rPr lang="en-US" sz="1600" dirty="0" smtClean="0"/>
              <a:t>American Public Health Association:  </a:t>
            </a:r>
            <a:r>
              <a:rPr lang="en-US" sz="1600" dirty="0" smtClean="0">
                <a:hlinkClick r:id="rId8"/>
              </a:rPr>
              <a:t>http://www.apha.org</a:t>
            </a:r>
            <a:endParaRPr lang="en-US" sz="1600" dirty="0" smtClean="0"/>
          </a:p>
          <a:p>
            <a:r>
              <a:rPr lang="en-US" sz="1600" dirty="0" smtClean="0"/>
              <a:t>Association of State and Territorial Health Officials</a:t>
            </a:r>
            <a:r>
              <a:rPr lang="en-US" sz="1600" dirty="0"/>
              <a:t>: </a:t>
            </a:r>
            <a:r>
              <a:rPr lang="en-US" sz="1600" dirty="0">
                <a:hlinkClick r:id="rId9"/>
              </a:rPr>
              <a:t>http://www.astho.org/community-Health-Workers</a:t>
            </a:r>
            <a:r>
              <a:rPr lang="en-US" sz="1600" dirty="0" smtClean="0">
                <a:hlinkClick r:id="rId9"/>
              </a:rPr>
              <a:t>/</a:t>
            </a:r>
            <a:endParaRPr lang="en-US" sz="1600" dirty="0" smtClean="0"/>
          </a:p>
          <a:p>
            <a:r>
              <a:rPr lang="en-US" sz="1600" dirty="0" smtClean="0"/>
              <a:t>Addressing Chronic </a:t>
            </a:r>
            <a:r>
              <a:rPr lang="en-US" sz="1600" dirty="0"/>
              <a:t>Disease Through CHWs: </a:t>
            </a:r>
            <a:r>
              <a:rPr lang="en-US" sz="1600" dirty="0">
                <a:hlinkClick r:id="rId10"/>
              </a:rPr>
              <a:t>http://</a:t>
            </a:r>
            <a:r>
              <a:rPr lang="en-US" sz="1600" dirty="0" smtClean="0">
                <a:hlinkClick r:id="rId10"/>
              </a:rPr>
              <a:t>www.cdc.gov/dhdsp/docs/chw_brief.pdf</a:t>
            </a:r>
            <a:endParaRPr lang="en-US" sz="1600" dirty="0" smtClean="0"/>
          </a:p>
          <a:p>
            <a:endParaRPr lang="en-US" sz="1600" dirty="0" smtClean="0"/>
          </a:p>
        </p:txBody>
      </p:sp>
      <p:sp>
        <p:nvSpPr>
          <p:cNvPr id="3" name="Title 2"/>
          <p:cNvSpPr>
            <a:spLocks noGrp="1"/>
          </p:cNvSpPr>
          <p:nvPr>
            <p:ph type="title"/>
          </p:nvPr>
        </p:nvSpPr>
        <p:spPr/>
        <p:txBody>
          <a:bodyPr>
            <a:normAutofit/>
          </a:bodyPr>
          <a:lstStyle/>
          <a:p>
            <a:r>
              <a:rPr lang="en-US" sz="3600" dirty="0" smtClean="0"/>
              <a:t>Web Resources</a:t>
            </a:r>
            <a:endParaRPr lang="en-US" sz="3600" dirty="0"/>
          </a:p>
        </p:txBody>
      </p:sp>
    </p:spTree>
    <p:extLst>
      <p:ext uri="{BB962C8B-B14F-4D97-AF65-F5344CB8AC3E}">
        <p14:creationId xmlns:p14="http://schemas.microsoft.com/office/powerpoint/2010/main" val="85087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pPr marL="502920" indent="-457200">
              <a:buFont typeface="+mj-lt"/>
              <a:buAutoNum type="arabicPeriod"/>
            </a:pPr>
            <a:r>
              <a:rPr lang="en-US" dirty="0" smtClean="0"/>
              <a:t>K. Volkermann, T. Castenaras, Community Health Workers and the Primary Care Home, National Farmworker Health Conference, May, 2008 (power-point presentation).</a:t>
            </a:r>
          </a:p>
          <a:p>
            <a:pPr marL="502920" indent="-457200">
              <a:buFont typeface="+mj-lt"/>
              <a:buAutoNum type="arabicPeriod"/>
            </a:pPr>
            <a:endParaRPr lang="en-US" dirty="0" smtClean="0"/>
          </a:p>
          <a:p>
            <a:pPr marL="502920" indent="-457200">
              <a:buFont typeface="+mj-lt"/>
              <a:buAutoNum type="arabicPeriod"/>
            </a:pPr>
            <a:r>
              <a:rPr lang="en-US" dirty="0" smtClean="0"/>
              <a:t>A. Lee ( Migrant Health Promotion) and the Virginia Garcia Memorial Health Center, Promotoras and the PCMH, Western Migrant Stream Forum, 2011 (power-point presentation)</a:t>
            </a:r>
          </a:p>
          <a:p>
            <a:pPr marL="502920" indent="-457200">
              <a:buFont typeface="+mj-lt"/>
              <a:buAutoNum type="arabicPeriod"/>
            </a:pPr>
            <a:endParaRPr lang="en-US" dirty="0" smtClean="0"/>
          </a:p>
          <a:p>
            <a:pPr marL="502920" indent="-457200">
              <a:buFont typeface="+mj-lt"/>
              <a:buAutoNum type="arabicPeriod"/>
            </a:pPr>
            <a:r>
              <a:rPr lang="en-US" dirty="0" smtClean="0"/>
              <a:t>1. E</a:t>
            </a:r>
            <a:r>
              <a:rPr lang="en-US" dirty="0"/>
              <a:t>. Lee Rosenthal, J. Nell Brownstein, Carl H. Rush, Gail R. Hirsch, Anne M. Willaert, Jacqueline R. Scott, Lisa R. Holderby and Durrell J. Fox;  Community Health Workers: Part Of The Solution. Health Affairs, 29, no.7 (2010):1338-1342</a:t>
            </a:r>
          </a:p>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val="957187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0999" y="1981200"/>
            <a:ext cx="8407893" cy="4724399"/>
          </a:xfrm>
        </p:spPr>
        <p:txBody>
          <a:bodyPr>
            <a:normAutofit fontScale="62500" lnSpcReduction="20000"/>
          </a:bodyPr>
          <a:lstStyle/>
          <a:p>
            <a:pPr marL="388620" indent="-342900">
              <a:buFont typeface="+mj-lt"/>
              <a:buAutoNum type="arabicPeriod" startAt="4"/>
            </a:pPr>
            <a:r>
              <a:rPr lang="en-US" dirty="0" smtClean="0"/>
              <a:t>Babamoto K, Sey KA, Camilleri AJ, Karlan VJ, Catalasan J, Morisky DE. Improving diabetes care and health measures among Hispanics using community health workers: results from a randomized, controlled trial. Health Educ Behav. 2009;36:113–126</a:t>
            </a:r>
          </a:p>
          <a:p>
            <a:pPr marL="388620" indent="-342900">
              <a:buFont typeface="+mj-lt"/>
              <a:buAutoNum type="arabicPeriod" startAt="4"/>
            </a:pPr>
            <a:endParaRPr lang="en-US" dirty="0"/>
          </a:p>
          <a:p>
            <a:pPr marL="388620" indent="-342900">
              <a:buFont typeface="+mj-lt"/>
              <a:buAutoNum type="arabicPeriod" startAt="4"/>
            </a:pPr>
            <a:r>
              <a:rPr lang="en-US" dirty="0"/>
              <a:t>Brownstein JN,  Hirsch G, Rosenthal L, Rush C. Community health workers</a:t>
            </a:r>
          </a:p>
          <a:p>
            <a:pPr marL="45720" indent="0">
              <a:buNone/>
            </a:pPr>
            <a:r>
              <a:rPr lang="en-US" dirty="0"/>
              <a:t>    “101” for primary care providers and other stakeholders in health care           systems. J Ambulatory Care Management. 2011; 34, No. 3, </a:t>
            </a:r>
            <a:r>
              <a:rPr lang="en-US" dirty="0" smtClean="0"/>
              <a:t>210–220</a:t>
            </a:r>
          </a:p>
          <a:p>
            <a:pPr marL="388620" indent="-342900">
              <a:buFont typeface="+mj-lt"/>
              <a:buAutoNum type="arabicPeriod" startAt="6"/>
            </a:pPr>
            <a:endParaRPr lang="en-US" dirty="0" smtClean="0"/>
          </a:p>
          <a:p>
            <a:pPr marL="388620" indent="-342900">
              <a:buFont typeface="+mj-lt"/>
              <a:buAutoNum type="arabicPeriod" startAt="6"/>
            </a:pPr>
            <a:r>
              <a:rPr lang="en-US" dirty="0" smtClean="0"/>
              <a:t>Kangovi S, Mitra</a:t>
            </a:r>
            <a:r>
              <a:rPr lang="en-US" dirty="0"/>
              <a:t> </a:t>
            </a:r>
            <a:r>
              <a:rPr lang="en-US" dirty="0" smtClean="0"/>
              <a:t>N, Grande D, White ML, McCollum S, Sellman</a:t>
            </a:r>
            <a:r>
              <a:rPr lang="en-US" dirty="0"/>
              <a:t> </a:t>
            </a:r>
            <a:r>
              <a:rPr lang="en-US" dirty="0" smtClean="0"/>
              <a:t>J,  Shannon RP</a:t>
            </a:r>
            <a:r>
              <a:rPr lang="en-US" dirty="0"/>
              <a:t>, Long JA, </a:t>
            </a:r>
            <a:r>
              <a:rPr lang="en-US" dirty="0" smtClean="0"/>
              <a:t>Patient-centered community health worker intervention to improve post hospital outcomes: A randomized </a:t>
            </a:r>
            <a:r>
              <a:rPr lang="en-US" dirty="0"/>
              <a:t>clinical trial. JAMA </a:t>
            </a:r>
            <a:r>
              <a:rPr lang="en-US" dirty="0" smtClean="0"/>
              <a:t>Internal Medicine. 2014; </a:t>
            </a:r>
            <a:r>
              <a:rPr lang="en-US" dirty="0"/>
              <a:t>DOI: </a:t>
            </a:r>
            <a:r>
              <a:rPr lang="en-US" dirty="0" smtClean="0">
                <a:hlinkClick r:id="rId3"/>
              </a:rPr>
              <a:t>10.1001/jamainternmed.2013.14327</a:t>
            </a:r>
            <a:r>
              <a:rPr lang="en-US" dirty="0" smtClean="0"/>
              <a:t>,</a:t>
            </a:r>
          </a:p>
          <a:p>
            <a:pPr marL="45720" indent="0">
              <a:buNone/>
            </a:pPr>
            <a:endParaRPr lang="en-US" dirty="0" smtClean="0"/>
          </a:p>
          <a:p>
            <a:pPr marL="388620" indent="-342900">
              <a:buFont typeface="+mj-lt"/>
              <a:buAutoNum type="arabicPeriod" startAt="6"/>
            </a:pPr>
            <a:r>
              <a:rPr lang="en-US" dirty="0" smtClean="0"/>
              <a:t>Proceedings/Report from the, New England Comparative Effectiveness Public Advocacy Council, June 28,3013 </a:t>
            </a:r>
            <a:r>
              <a:rPr lang="en-US" dirty="0"/>
              <a:t>on Community Health </a:t>
            </a:r>
            <a:r>
              <a:rPr lang="en-US" dirty="0" smtClean="0"/>
              <a:t>Workers: A </a:t>
            </a:r>
            <a:r>
              <a:rPr lang="en-US" dirty="0"/>
              <a:t>Review of Program Evolution, Evidence on Effectiveness and Value, and Status of Workforce Development in New </a:t>
            </a:r>
            <a:r>
              <a:rPr lang="en-US" dirty="0" smtClean="0"/>
              <a:t>England. </a:t>
            </a:r>
            <a:endParaRPr lang="en-US" dirty="0"/>
          </a:p>
          <a:p>
            <a:pPr marL="388620" indent="-342900">
              <a:buFont typeface="+mj-lt"/>
              <a:buAutoNum type="arabicPeriod" startAt="6"/>
            </a:pPr>
            <a:endParaRPr lang="en-US" dirty="0" smtClean="0"/>
          </a:p>
          <a:p>
            <a:pPr marL="388620" indent="-342900">
              <a:buFont typeface="+mj-lt"/>
              <a:buAutoNum type="arabicPeriod" startAt="6"/>
            </a:pPr>
            <a:r>
              <a:rPr lang="en-US" dirty="0" smtClean="0"/>
              <a:t>US CDC, National Center for Chronic Disease Prevention and Health Promotion.  A Summary of State Laws for Community Health Workers. July, 2013.</a:t>
            </a:r>
          </a:p>
          <a:p>
            <a:pPr marL="388620" indent="-342900">
              <a:buFont typeface="+mj-lt"/>
              <a:buAutoNum type="arabicPeriod" startAt="6"/>
            </a:pPr>
            <a:endParaRPr lang="en-US" sz="1600" dirty="0" smtClean="0"/>
          </a:p>
          <a:p>
            <a:pPr marL="45720" indent="0">
              <a:buNone/>
            </a:pPr>
            <a:endParaRPr lang="en-US" sz="1600" dirty="0" smtClean="0"/>
          </a:p>
          <a:p>
            <a:pPr marL="45720" indent="0">
              <a:buNone/>
            </a:pPr>
            <a:r>
              <a:rPr lang="en-US" sz="1600" dirty="0" smtClean="0"/>
              <a:t>    </a:t>
            </a:r>
          </a:p>
          <a:p>
            <a:pPr>
              <a:buNone/>
            </a:pPr>
            <a:endParaRPr lang="en-US" sz="1600" dirty="0" smtClean="0"/>
          </a:p>
          <a:p>
            <a:pPr marL="45720" indent="0">
              <a:buNone/>
            </a:pPr>
            <a:r>
              <a:rPr lang="en-US" sz="1600" dirty="0" smtClean="0"/>
              <a:t>.</a:t>
            </a:r>
          </a:p>
        </p:txBody>
      </p:sp>
      <p:sp>
        <p:nvSpPr>
          <p:cNvPr id="3" name="Title 2"/>
          <p:cNvSpPr>
            <a:spLocks noGrp="1"/>
          </p:cNvSpPr>
          <p:nvPr>
            <p:ph type="title"/>
          </p:nvPr>
        </p:nvSpPr>
        <p:spPr/>
        <p:txBody>
          <a:bodyPr/>
          <a:lstStyle/>
          <a:p>
            <a:r>
              <a:rPr lang="en-US" dirty="0" smtClean="0"/>
              <a:t>References </a:t>
            </a:r>
            <a:endParaRPr lang="en-US" dirty="0"/>
          </a:p>
        </p:txBody>
      </p:sp>
    </p:spTree>
    <p:extLst>
      <p:ext uri="{BB962C8B-B14F-4D97-AF65-F5344CB8AC3E}">
        <p14:creationId xmlns:p14="http://schemas.microsoft.com/office/powerpoint/2010/main" val="3941472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idx="1"/>
          </p:nvPr>
        </p:nvSpPr>
        <p:spPr>
          <a:xfrm>
            <a:off x="457200" y="3429000"/>
            <a:ext cx="8229600" cy="2819400"/>
          </a:xfrm>
        </p:spPr>
        <p:txBody>
          <a:bodyPr>
            <a:normAutofit fontScale="92500" lnSpcReduction="10000"/>
          </a:bodyPr>
          <a:lstStyle/>
          <a:p>
            <a:pPr algn="ctr" eaLnBrk="1" hangingPunct="1">
              <a:lnSpc>
                <a:spcPct val="85000"/>
              </a:lnSpc>
              <a:buFont typeface="Wingdings" pitchFamily="2" charset="2"/>
              <a:buNone/>
              <a:defRPr/>
            </a:pPr>
            <a:endParaRPr lang="en-US" sz="2800" b="1" dirty="0" smtClean="0"/>
          </a:p>
          <a:p>
            <a:pPr algn="ctr" eaLnBrk="1" hangingPunct="1">
              <a:lnSpc>
                <a:spcPct val="85000"/>
              </a:lnSpc>
              <a:buFont typeface="Wingdings" pitchFamily="2" charset="2"/>
              <a:buNone/>
              <a:defRPr/>
            </a:pPr>
            <a:endParaRPr lang="en-US" sz="2800" b="1" dirty="0" smtClean="0"/>
          </a:p>
          <a:p>
            <a:pPr algn="ctr" eaLnBrk="1" hangingPunct="1">
              <a:lnSpc>
                <a:spcPct val="85000"/>
              </a:lnSpc>
              <a:buFont typeface="Wingdings" pitchFamily="2" charset="2"/>
              <a:buNone/>
              <a:defRPr/>
            </a:pPr>
            <a:r>
              <a:rPr lang="en-US" b="1" dirty="0" smtClean="0">
                <a:latin typeface="Calibri" panose="020F0502020204030204" pitchFamily="34" charset="0"/>
                <a:cs typeface="Calibri" panose="020F0502020204030204" pitchFamily="34" charset="0"/>
              </a:rPr>
              <a:t>For more information, please contact:</a:t>
            </a:r>
          </a:p>
          <a:p>
            <a:pPr algn="ctr" eaLnBrk="1" hangingPunct="1">
              <a:lnSpc>
                <a:spcPct val="85000"/>
              </a:lnSpc>
              <a:buFont typeface="Wingdings" pitchFamily="2" charset="2"/>
              <a:buNone/>
              <a:defRPr/>
            </a:pPr>
            <a:r>
              <a:rPr lang="en-US" sz="2400" b="1" dirty="0" smtClean="0">
                <a:latin typeface="Calibri" panose="020F0502020204030204" pitchFamily="34" charset="0"/>
                <a:cs typeface="Calibri" panose="020F0502020204030204" pitchFamily="34" charset="0"/>
              </a:rPr>
              <a:t>Barbara Ginley</a:t>
            </a:r>
          </a:p>
          <a:p>
            <a:pPr algn="ctr" eaLnBrk="1" hangingPunct="1">
              <a:lnSpc>
                <a:spcPct val="85000"/>
              </a:lnSpc>
              <a:buFont typeface="Wingdings" pitchFamily="2" charset="2"/>
              <a:buNone/>
              <a:defRPr/>
            </a:pPr>
            <a:r>
              <a:rPr lang="en-US" sz="2400" b="1" dirty="0" smtClean="0">
                <a:latin typeface="Calibri" panose="020F0502020204030204" pitchFamily="34" charset="0"/>
                <a:cs typeface="Calibri" panose="020F0502020204030204" pitchFamily="34" charset="0"/>
              </a:rPr>
              <a:t>9 Green Street   P.O. Box 405</a:t>
            </a:r>
          </a:p>
          <a:p>
            <a:pPr algn="ctr" eaLnBrk="1" hangingPunct="1">
              <a:lnSpc>
                <a:spcPct val="85000"/>
              </a:lnSpc>
              <a:buFont typeface="Wingdings" pitchFamily="2" charset="2"/>
              <a:buNone/>
              <a:defRPr/>
            </a:pPr>
            <a:r>
              <a:rPr lang="en-US" sz="2400" b="1" dirty="0" smtClean="0">
                <a:latin typeface="Calibri" panose="020F0502020204030204" pitchFamily="34" charset="0"/>
                <a:cs typeface="Calibri" panose="020F0502020204030204" pitchFamily="34" charset="0"/>
              </a:rPr>
              <a:t>	            Augusta, ME 04332-0405		</a:t>
            </a:r>
          </a:p>
          <a:p>
            <a:pPr algn="ctr" eaLnBrk="1" hangingPunct="1">
              <a:lnSpc>
                <a:spcPct val="85000"/>
              </a:lnSpc>
              <a:buFont typeface="Wingdings" pitchFamily="2" charset="2"/>
              <a:buNone/>
              <a:defRPr/>
            </a:pPr>
            <a:r>
              <a:rPr lang="en-US" sz="2400" b="1" dirty="0" smtClean="0">
                <a:latin typeface="Calibri" panose="020F0502020204030204" pitchFamily="34" charset="0"/>
                <a:cs typeface="Calibri" panose="020F0502020204030204" pitchFamily="34" charset="0"/>
              </a:rPr>
              <a:t>(207) 441-3364</a:t>
            </a:r>
          </a:p>
          <a:p>
            <a:pPr algn="ctr" eaLnBrk="1" hangingPunct="1">
              <a:lnSpc>
                <a:spcPct val="85000"/>
              </a:lnSpc>
              <a:buFont typeface="Wingdings" pitchFamily="2" charset="2"/>
              <a:buNone/>
              <a:defRPr/>
            </a:pPr>
            <a:r>
              <a:rPr lang="en-US" sz="2400" b="1" dirty="0" smtClean="0">
                <a:latin typeface="Calibri" panose="020F0502020204030204" pitchFamily="34" charset="0"/>
                <a:cs typeface="Calibri" panose="020F0502020204030204" pitchFamily="34" charset="0"/>
              </a:rPr>
              <a:t>bginley@mainemigrant.org</a:t>
            </a:r>
          </a:p>
        </p:txBody>
      </p:sp>
      <p:sp>
        <p:nvSpPr>
          <p:cNvPr id="96258" name="Rectangle 2"/>
          <p:cNvSpPr>
            <a:spLocks noGrp="1" noChangeArrowheads="1"/>
          </p:cNvSpPr>
          <p:nvPr>
            <p:ph type="title"/>
          </p:nvPr>
        </p:nvSpPr>
        <p:spPr>
          <a:xfrm>
            <a:off x="257175" y="152400"/>
            <a:ext cx="8610600" cy="1524000"/>
          </a:xfrm>
        </p:spPr>
        <p:txBody>
          <a:bodyPr/>
          <a:lstStyle/>
          <a:p>
            <a:pPr eaLnBrk="1" hangingPunct="1">
              <a:defRPr/>
            </a:pPr>
            <a:r>
              <a:rPr lang="en-US" sz="3600" dirty="0" smtClean="0"/>
              <a:t>Maine CHW Initiative</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9000" y="1524000"/>
            <a:ext cx="2266950" cy="2590800"/>
          </a:xfrm>
          <a:prstGeom prst="rect">
            <a:avLst/>
          </a:prstGeom>
        </p:spPr>
      </p:pic>
    </p:spTree>
    <p:extLst>
      <p:ext uri="{BB962C8B-B14F-4D97-AF65-F5344CB8AC3E}">
        <p14:creationId xmlns:p14="http://schemas.microsoft.com/office/powerpoint/2010/main" val="1964733260"/>
      </p:ext>
    </p:extLst>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Evidence Base to support use of chws</a:t>
            </a:r>
            <a:endParaRPr lang="en-US" dirty="0"/>
          </a:p>
        </p:txBody>
      </p:sp>
    </p:spTree>
    <p:extLst>
      <p:ext uri="{BB962C8B-B14F-4D97-AF65-F5344CB8AC3E}">
        <p14:creationId xmlns:p14="http://schemas.microsoft.com/office/powerpoint/2010/main" val="1056937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sz="3200" dirty="0" smtClean="0"/>
              <a:t>Contributions of CHWS: </a:t>
            </a:r>
          </a:p>
          <a:p>
            <a:pPr lvl="1"/>
            <a:r>
              <a:rPr lang="en-US" sz="2400" dirty="0" smtClean="0"/>
              <a:t>Improving health outcomes</a:t>
            </a:r>
          </a:p>
          <a:p>
            <a:pPr lvl="1"/>
            <a:r>
              <a:rPr lang="en-US" sz="2400" dirty="0" smtClean="0"/>
              <a:t>Supporting appropriate utilization of health care services</a:t>
            </a:r>
          </a:p>
          <a:p>
            <a:pPr lvl="1"/>
            <a:r>
              <a:rPr lang="en-US" sz="2400" dirty="0" smtClean="0"/>
              <a:t>Increased cost savings</a:t>
            </a:r>
          </a:p>
          <a:p>
            <a:pPr lvl="2"/>
            <a:r>
              <a:rPr lang="en-US" sz="2400" dirty="0" smtClean="0"/>
              <a:t>Chronic disease support </a:t>
            </a:r>
          </a:p>
          <a:p>
            <a:pPr lvl="2"/>
            <a:r>
              <a:rPr lang="en-US" sz="2400" dirty="0" smtClean="0"/>
              <a:t>Cancer screening</a:t>
            </a:r>
          </a:p>
          <a:p>
            <a:pPr lvl="2"/>
            <a:r>
              <a:rPr lang="en-US" sz="2400" dirty="0" smtClean="0"/>
              <a:t>High risk or high consumers of health care services</a:t>
            </a:r>
          </a:p>
          <a:p>
            <a:pPr marL="365760" lvl="1" indent="0">
              <a:buNone/>
            </a:pPr>
            <a:endParaRPr lang="en-US" sz="2600" dirty="0" smtClean="0"/>
          </a:p>
          <a:p>
            <a:pPr lvl="1"/>
            <a:endParaRPr lang="en-US" dirty="0" smtClean="0"/>
          </a:p>
          <a:p>
            <a:pPr marL="640080" lvl="2" indent="0">
              <a:buNone/>
            </a:pPr>
            <a:endParaRPr lang="en-US" dirty="0" smtClean="0"/>
          </a:p>
          <a:p>
            <a:pPr lvl="1"/>
            <a:endParaRPr lang="en-US" dirty="0"/>
          </a:p>
          <a:p>
            <a:endParaRPr lang="en-US" dirty="0"/>
          </a:p>
        </p:txBody>
      </p:sp>
      <p:sp>
        <p:nvSpPr>
          <p:cNvPr id="3" name="Title 2"/>
          <p:cNvSpPr>
            <a:spLocks noGrp="1"/>
          </p:cNvSpPr>
          <p:nvPr>
            <p:ph type="title"/>
          </p:nvPr>
        </p:nvSpPr>
        <p:spPr/>
        <p:txBody>
          <a:bodyPr/>
          <a:lstStyle/>
          <a:p>
            <a:r>
              <a:rPr lang="en-US" dirty="0" smtClean="0"/>
              <a:t>Evidence base For use of CHWs</a:t>
            </a:r>
            <a:endParaRPr lang="en-US" dirty="0"/>
          </a:p>
        </p:txBody>
      </p:sp>
    </p:spTree>
    <p:extLst>
      <p:ext uri="{BB962C8B-B14F-4D97-AF65-F5344CB8AC3E}">
        <p14:creationId xmlns:p14="http://schemas.microsoft.com/office/powerpoint/2010/main" val="359229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p:txBody>
          <a:bodyPr>
            <a:normAutofit lnSpcReduction="10000"/>
          </a:bodyPr>
          <a:lstStyle/>
          <a:p>
            <a:r>
              <a:rPr lang="en-US" dirty="0" smtClean="0"/>
              <a:t>Utilization: Post-Hospitalization Outcomes</a:t>
            </a:r>
          </a:p>
          <a:p>
            <a:pPr lvl="1"/>
            <a:r>
              <a:rPr lang="en-US" sz="1900" dirty="0" smtClean="0"/>
              <a:t>2 urban university based hospitals targeting low-income patients</a:t>
            </a:r>
          </a:p>
          <a:p>
            <a:pPr lvl="1"/>
            <a:r>
              <a:rPr lang="en-US" sz="1900" dirty="0" smtClean="0"/>
              <a:t>Patients working w/CHW during 2 weeks post-discharge: more likely to obtain timely post-discharge PC, ↑ improvement in MH status, higher quality discharge communications and less likely to have multiple readmissions </a:t>
            </a:r>
          </a:p>
          <a:p>
            <a:r>
              <a:rPr lang="en-US" dirty="0" smtClean="0"/>
              <a:t>Cancer Screening</a:t>
            </a:r>
          </a:p>
          <a:p>
            <a:pPr lvl="1"/>
            <a:r>
              <a:rPr lang="en-US" sz="1900" dirty="0" smtClean="0"/>
              <a:t>6 studies (urban and rural) focused on Pap Smears</a:t>
            </a:r>
          </a:p>
          <a:p>
            <a:pPr lvl="1"/>
            <a:r>
              <a:rPr lang="en-US" sz="1900" dirty="0" smtClean="0"/>
              <a:t>Greater proportion of patients screened &amp; larger change in #s ever screened </a:t>
            </a:r>
          </a:p>
          <a:p>
            <a:r>
              <a:rPr lang="en-US" dirty="0" smtClean="0"/>
              <a:t>Chronic Care: </a:t>
            </a:r>
            <a:r>
              <a:rPr lang="en-US" sz="1900" dirty="0" smtClean="0"/>
              <a:t>Hispanic patients newly </a:t>
            </a:r>
            <a:r>
              <a:rPr lang="en-US" sz="1900" dirty="0"/>
              <a:t>diagnosed type 2 </a:t>
            </a:r>
            <a:r>
              <a:rPr lang="en-US" sz="1900" dirty="0" smtClean="0"/>
              <a:t>DM</a:t>
            </a:r>
          </a:p>
          <a:p>
            <a:pPr lvl="1"/>
            <a:r>
              <a:rPr lang="en-US" sz="1900" dirty="0" smtClean="0"/>
              <a:t>CHW vs. CM vs. usual care</a:t>
            </a:r>
          </a:p>
          <a:p>
            <a:pPr lvl="1"/>
            <a:r>
              <a:rPr lang="en-US" sz="1700" dirty="0" smtClean="0"/>
              <a:t>Reduced ER visits</a:t>
            </a:r>
          </a:p>
          <a:p>
            <a:pPr lvl="1"/>
            <a:r>
              <a:rPr lang="en-US" sz="1900" dirty="0" smtClean="0"/>
              <a:t>Improved diet, medication adherence and physical activity</a:t>
            </a:r>
          </a:p>
        </p:txBody>
      </p:sp>
      <p:sp>
        <p:nvSpPr>
          <p:cNvPr id="19458" name="Title 1"/>
          <p:cNvSpPr>
            <a:spLocks noGrp="1"/>
          </p:cNvSpPr>
          <p:nvPr>
            <p:ph type="title"/>
          </p:nvPr>
        </p:nvSpPr>
        <p:spPr/>
        <p:txBody>
          <a:bodyPr>
            <a:normAutofit/>
          </a:bodyPr>
          <a:lstStyle/>
          <a:p>
            <a:r>
              <a:rPr lang="en-US" sz="4000" dirty="0" smtClean="0"/>
              <a:t>improved quality</a:t>
            </a:r>
          </a:p>
        </p:txBody>
      </p:sp>
    </p:spTree>
    <p:extLst>
      <p:ext uri="{BB962C8B-B14F-4D97-AF65-F5344CB8AC3E}">
        <p14:creationId xmlns:p14="http://schemas.microsoft.com/office/powerpoint/2010/main" val="708486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5410200" cy="4525963"/>
          </a:xfrm>
        </p:spPr>
        <p:txBody>
          <a:bodyPr>
            <a:normAutofit/>
          </a:bodyPr>
          <a:lstStyle/>
          <a:p>
            <a:r>
              <a:rPr lang="en-US" dirty="0" smtClean="0"/>
              <a:t>14 studies </a:t>
            </a:r>
          </a:p>
          <a:p>
            <a:r>
              <a:rPr lang="en-US" dirty="0" smtClean="0"/>
              <a:t>Contexts:</a:t>
            </a:r>
          </a:p>
          <a:p>
            <a:pPr lvl="1"/>
            <a:r>
              <a:rPr lang="en-US" dirty="0" smtClean="0"/>
              <a:t>Chronic disease support: asthma</a:t>
            </a:r>
            <a:r>
              <a:rPr lang="en-US" dirty="0"/>
              <a:t>, </a:t>
            </a:r>
            <a:r>
              <a:rPr lang="en-US" dirty="0" smtClean="0"/>
              <a:t>diabetes</a:t>
            </a:r>
            <a:r>
              <a:rPr lang="en-US" dirty="0"/>
              <a:t>, </a:t>
            </a:r>
            <a:r>
              <a:rPr lang="en-US" dirty="0" smtClean="0"/>
              <a:t>and </a:t>
            </a:r>
            <a:r>
              <a:rPr lang="en-US" dirty="0"/>
              <a:t>HIV </a:t>
            </a:r>
            <a:endParaRPr lang="en-US" dirty="0" smtClean="0"/>
          </a:p>
          <a:p>
            <a:pPr lvl="1"/>
            <a:r>
              <a:rPr lang="en-US" dirty="0" smtClean="0"/>
              <a:t>Cancer screening</a:t>
            </a:r>
          </a:p>
          <a:p>
            <a:pPr lvl="1"/>
            <a:r>
              <a:rPr lang="en-US" dirty="0" smtClean="0"/>
              <a:t>Interventions </a:t>
            </a:r>
            <a:r>
              <a:rPr lang="en-US" dirty="0"/>
              <a:t>for high </a:t>
            </a:r>
            <a:r>
              <a:rPr lang="en-US" dirty="0" smtClean="0"/>
              <a:t>consumers </a:t>
            </a:r>
            <a:r>
              <a:rPr lang="en-US" dirty="0"/>
              <a:t>of healthcare resources or other high-risk </a:t>
            </a:r>
            <a:r>
              <a:rPr lang="en-US" dirty="0" smtClean="0"/>
              <a:t>individuals </a:t>
            </a:r>
          </a:p>
          <a:p>
            <a:r>
              <a:rPr lang="en-US" dirty="0" smtClean="0"/>
              <a:t>Majority </a:t>
            </a:r>
            <a:r>
              <a:rPr lang="en-US" dirty="0"/>
              <a:t>of studies </a:t>
            </a:r>
            <a:r>
              <a:rPr lang="en-US" dirty="0" smtClean="0"/>
              <a:t>showed net </a:t>
            </a:r>
            <a:r>
              <a:rPr lang="en-US" dirty="0"/>
              <a:t>cost savings </a:t>
            </a:r>
            <a:r>
              <a:rPr lang="en-US" dirty="0" smtClean="0"/>
              <a:t>over </a:t>
            </a:r>
            <a:r>
              <a:rPr lang="en-US" dirty="0"/>
              <a:t>6 months to 2 years </a:t>
            </a:r>
            <a:r>
              <a:rPr lang="en-US" dirty="0" smtClean="0"/>
              <a:t>relative </a:t>
            </a:r>
            <a:r>
              <a:rPr lang="en-US" dirty="0"/>
              <a:t>to control </a:t>
            </a:r>
            <a:r>
              <a:rPr lang="en-US" dirty="0" smtClean="0"/>
              <a:t>groups</a:t>
            </a:r>
            <a:endParaRPr lang="en-US" dirty="0"/>
          </a:p>
        </p:txBody>
      </p:sp>
      <p:sp>
        <p:nvSpPr>
          <p:cNvPr id="2" name="Title 1"/>
          <p:cNvSpPr>
            <a:spLocks noGrp="1"/>
          </p:cNvSpPr>
          <p:nvPr>
            <p:ph type="title"/>
          </p:nvPr>
        </p:nvSpPr>
        <p:spPr/>
        <p:txBody>
          <a:bodyPr/>
          <a:lstStyle/>
          <a:p>
            <a:r>
              <a:rPr lang="en-US" dirty="0" smtClean="0"/>
              <a:t>Cost savings: ICER Review</a:t>
            </a:r>
            <a:endParaRPr lang="en-US" dirty="0"/>
          </a:p>
        </p:txBody>
      </p:sp>
      <p:pic>
        <p:nvPicPr>
          <p:cNvPr id="16558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85510" y="2545080"/>
            <a:ext cx="3143250" cy="2095500"/>
          </a:xfrm>
          <a:prstGeom prst="rect">
            <a:avLst/>
          </a:prstGeom>
          <a:noFill/>
          <a:ln>
            <a:noFill/>
          </a:ln>
        </p:spPr>
      </p:pic>
      <p:pic>
        <p:nvPicPr>
          <p:cNvPr id="1655813" name="Picture 5" descr="Institute for Clinical and Economic Review">
            <a:hlinkClick r:id="rId4" tooltip="Institute for Clinical and Economic Review"/>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67200" y="5486400"/>
            <a:ext cx="4667250"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84054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CHWs as part of SIM</a:t>
            </a:r>
            <a:endParaRPr lang="en-US" dirty="0"/>
          </a:p>
        </p:txBody>
      </p:sp>
    </p:spTree>
    <p:extLst>
      <p:ext uri="{BB962C8B-B14F-4D97-AF65-F5344CB8AC3E}">
        <p14:creationId xmlns:p14="http://schemas.microsoft.com/office/powerpoint/2010/main" val="2883071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9"/>
          <p:cNvSpPr>
            <a:spLocks noChangeArrowheads="1"/>
          </p:cNvSpPr>
          <p:nvPr/>
        </p:nvSpPr>
        <p:spPr bwMode="auto">
          <a:xfrm>
            <a:off x="1366838" y="685800"/>
            <a:ext cx="6353175" cy="457200"/>
          </a:xfrm>
          <a:prstGeom prst="roundRect">
            <a:avLst>
              <a:gd name="adj" fmla="val 16667"/>
            </a:avLst>
          </a:prstGeom>
          <a:solidFill>
            <a:schemeClr val="accent5">
              <a:lumMod val="50000"/>
            </a:schemeClr>
          </a:solidFill>
          <a:ln>
            <a:solidFill>
              <a:srgbClr val="4B7BC9"/>
            </a:solidFill>
            <a:headEnd/>
            <a:tailEnd/>
          </a:ln>
        </p:spPr>
        <p:style>
          <a:lnRef idx="2">
            <a:schemeClr val="accent5"/>
          </a:lnRef>
          <a:fillRef idx="1">
            <a:schemeClr val="lt1"/>
          </a:fillRef>
          <a:effectRef idx="0">
            <a:schemeClr val="accent5"/>
          </a:effectRef>
          <a:fontRef idx="minor">
            <a:schemeClr val="dk1"/>
          </a:fontRef>
        </p:style>
        <p:txBody>
          <a:bodyPr tIns="0" bIns="0" anchor="ctr" anchorCtr="1"/>
          <a:lstStyle/>
          <a:p>
            <a:pPr>
              <a:spcAft>
                <a:spcPts val="1200"/>
              </a:spcAft>
              <a:defRPr/>
            </a:pPr>
            <a:r>
              <a:rPr lang="en-US" sz="2000" b="1" dirty="0">
                <a:solidFill>
                  <a:srgbClr val="FFFFFF"/>
                </a:solidFill>
                <a:cs typeface="Calibri" pitchFamily="34" charset="0"/>
              </a:rPr>
              <a:t>Maine State Innovation Model (SIM) Initiative </a:t>
            </a:r>
            <a:endParaRPr lang="en-US" sz="2000" b="1" dirty="0">
              <a:solidFill>
                <a:srgbClr val="FFFF00"/>
              </a:solidFill>
              <a:cs typeface="Calibri" pitchFamily="34" charset="0"/>
            </a:endParaRPr>
          </a:p>
        </p:txBody>
      </p:sp>
      <p:sp>
        <p:nvSpPr>
          <p:cNvPr id="2052" name="AutoShape 6"/>
          <p:cNvSpPr>
            <a:spLocks noChangeArrowheads="1"/>
          </p:cNvSpPr>
          <p:nvPr/>
        </p:nvSpPr>
        <p:spPr bwMode="auto">
          <a:xfrm>
            <a:off x="49285" y="1447799"/>
            <a:ext cx="1144660" cy="4343401"/>
          </a:xfrm>
          <a:prstGeom prst="roundRect">
            <a:avLst>
              <a:gd name="adj" fmla="val 7028"/>
            </a:avLst>
          </a:prstGeom>
          <a:solidFill>
            <a:schemeClr val="accent5">
              <a:lumMod val="75000"/>
            </a:schemeClr>
          </a:solidFill>
          <a:ln w="19050">
            <a:solidFill>
              <a:schemeClr val="accent5">
                <a:lumMod val="50000"/>
              </a:schemeClr>
            </a:solidFill>
            <a:round/>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en-GB" altLang="en-US" sz="1400" b="1" dirty="0" smtClean="0">
                <a:solidFill>
                  <a:srgbClr val="FFFFFF"/>
                </a:solidFill>
                <a:ea typeface="Calibri" pitchFamily="34" charset="0"/>
                <a:cs typeface="Calibri" pitchFamily="34" charset="0"/>
              </a:rPr>
              <a:t>Primary Innovations</a:t>
            </a:r>
          </a:p>
        </p:txBody>
      </p:sp>
      <p:sp>
        <p:nvSpPr>
          <p:cNvPr id="10" name="AutoShape 8"/>
          <p:cNvSpPr>
            <a:spLocks noChangeArrowheads="1"/>
          </p:cNvSpPr>
          <p:nvPr/>
        </p:nvSpPr>
        <p:spPr bwMode="auto">
          <a:xfrm rot="10800000" flipV="1">
            <a:off x="1066800" y="5943600"/>
            <a:ext cx="8029647" cy="378547"/>
          </a:xfrm>
          <a:prstGeom prst="roundRect">
            <a:avLst>
              <a:gd name="adj" fmla="val 19407"/>
            </a:avLst>
          </a:prstGeom>
          <a:ln>
            <a:solidFill>
              <a:schemeClr val="accent5">
                <a:lumMod val="50000"/>
              </a:schemeClr>
            </a:solidFill>
            <a:headEnd/>
            <a:tailEnd/>
          </a:ln>
        </p:spPr>
        <p:style>
          <a:lnRef idx="2">
            <a:schemeClr val="accent5"/>
          </a:lnRef>
          <a:fillRef idx="1">
            <a:schemeClr val="lt1"/>
          </a:fillRef>
          <a:effectRef idx="0">
            <a:schemeClr val="accent5"/>
          </a:effectRef>
          <a:fontRef idx="minor">
            <a:schemeClr val="dk1"/>
          </a:fontRef>
        </p:style>
        <p:txBody>
          <a:bodyPr anchor="ctr"/>
          <a:lstStyle/>
          <a:p>
            <a:pPr algn="ctr">
              <a:lnSpc>
                <a:spcPts val="1400"/>
              </a:lnSpc>
              <a:defRPr/>
            </a:pPr>
            <a:r>
              <a:rPr lang="en-US" sz="1200" b="1" dirty="0">
                <a:solidFill>
                  <a:prstClr val="black"/>
                </a:solidFill>
                <a:ea typeface="Times New Roman"/>
                <a:cs typeface="Times New Roman"/>
              </a:rPr>
              <a:t>Maine’s SIM initiative </a:t>
            </a:r>
            <a:r>
              <a:rPr lang="en-US" sz="1200" dirty="0">
                <a:solidFill>
                  <a:prstClr val="black"/>
                </a:solidFill>
                <a:ea typeface="Times New Roman"/>
                <a:cs typeface="Times New Roman"/>
              </a:rPr>
              <a:t>is a state-led, federally-funded </a:t>
            </a:r>
            <a:r>
              <a:rPr lang="en-US" sz="1200" dirty="0">
                <a:solidFill>
                  <a:prstClr val="black"/>
                </a:solidFill>
              </a:rPr>
              <a:t>public-private partnership that seeks to develop, accelerate and test a set of innovations to transform health care delivery and payment. </a:t>
            </a:r>
            <a:endParaRPr lang="en-US" sz="1200" dirty="0">
              <a:solidFill>
                <a:srgbClr val="000000"/>
              </a:solidFill>
              <a:cs typeface="Calibri" pitchFamily="34" charset="0"/>
            </a:endParaRPr>
          </a:p>
        </p:txBody>
      </p:sp>
      <p:sp>
        <p:nvSpPr>
          <p:cNvPr id="2060" name="AutoShape 4"/>
          <p:cNvSpPr>
            <a:spLocks noChangeArrowheads="1"/>
          </p:cNvSpPr>
          <p:nvPr/>
        </p:nvSpPr>
        <p:spPr bwMode="auto">
          <a:xfrm>
            <a:off x="1193944" y="1447800"/>
            <a:ext cx="1243013" cy="581025"/>
          </a:xfrm>
          <a:prstGeom prst="roundRect">
            <a:avLst>
              <a:gd name="adj" fmla="val 16667"/>
            </a:avLst>
          </a:prstGeom>
          <a:solidFill>
            <a:schemeClr val="accent5">
              <a:lumMod val="75000"/>
            </a:schemeClr>
          </a:solidFill>
          <a:ln w="19050">
            <a:solidFill>
              <a:srgbClr val="4B7BC9"/>
            </a:solidFill>
            <a:round/>
            <a:headEnd/>
            <a:tailEnd/>
          </a:ln>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600"/>
              </a:spcBef>
              <a:buFontTx/>
              <a:buNone/>
              <a:defRPr/>
            </a:pPr>
            <a:r>
              <a:rPr lang="en-GB" altLang="en-US" sz="1200" b="1" dirty="0" smtClean="0">
                <a:solidFill>
                  <a:srgbClr val="FFFFFF"/>
                </a:solidFill>
                <a:ea typeface="Calibri" pitchFamily="34" charset="0"/>
                <a:cs typeface="Calibri" pitchFamily="34" charset="0"/>
              </a:rPr>
              <a:t>Strengthen Primary Care</a:t>
            </a:r>
          </a:p>
          <a:p>
            <a:pPr algn="ctr" eaLnBrk="1" hangingPunct="1">
              <a:lnSpc>
                <a:spcPts val="1000"/>
              </a:lnSpc>
              <a:spcBef>
                <a:spcPct val="0"/>
              </a:spcBef>
              <a:buFontTx/>
              <a:buNone/>
              <a:defRPr/>
            </a:pPr>
            <a:endParaRPr lang="en-GB" altLang="en-US" sz="1200" i="1" dirty="0" smtClean="0">
              <a:solidFill>
                <a:srgbClr val="FFFFFF"/>
              </a:solidFill>
              <a:ea typeface="Calibri" pitchFamily="34" charset="0"/>
              <a:cs typeface="Calibri" pitchFamily="34" charset="0"/>
            </a:endParaRPr>
          </a:p>
        </p:txBody>
      </p:sp>
      <p:sp>
        <p:nvSpPr>
          <p:cNvPr id="2062" name="AutoShape 4"/>
          <p:cNvSpPr>
            <a:spLocks noChangeArrowheads="1"/>
          </p:cNvSpPr>
          <p:nvPr/>
        </p:nvSpPr>
        <p:spPr bwMode="auto">
          <a:xfrm>
            <a:off x="3913188" y="1447800"/>
            <a:ext cx="1500187" cy="581025"/>
          </a:xfrm>
          <a:prstGeom prst="roundRect">
            <a:avLst>
              <a:gd name="adj" fmla="val 16667"/>
            </a:avLst>
          </a:prstGeom>
          <a:solidFill>
            <a:schemeClr val="accent5">
              <a:lumMod val="75000"/>
            </a:schemeClr>
          </a:solidFill>
          <a:ln w="19050">
            <a:solidFill>
              <a:srgbClr val="4B7BC9"/>
            </a:solidFill>
            <a:round/>
            <a:headEnd/>
            <a:tailEnd/>
          </a:ln>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en-GB" altLang="en-US" sz="1200" b="1" dirty="0" smtClean="0">
                <a:solidFill>
                  <a:srgbClr val="FFFFFF"/>
                </a:solidFill>
                <a:ea typeface="Calibri" pitchFamily="34" charset="0"/>
                <a:cs typeface="Calibri" pitchFamily="34" charset="0"/>
              </a:rPr>
              <a:t>Develop New Workforce Models</a:t>
            </a:r>
            <a:endParaRPr lang="en-GB" altLang="en-US" sz="1400" b="1" dirty="0" smtClean="0">
              <a:solidFill>
                <a:srgbClr val="FFFFFF"/>
              </a:solidFill>
              <a:ea typeface="Calibri" pitchFamily="34" charset="0"/>
              <a:cs typeface="Calibri" pitchFamily="34" charset="0"/>
            </a:endParaRPr>
          </a:p>
        </p:txBody>
      </p:sp>
      <p:sp>
        <p:nvSpPr>
          <p:cNvPr id="2063" name="AutoShape 4"/>
          <p:cNvSpPr>
            <a:spLocks noChangeArrowheads="1"/>
          </p:cNvSpPr>
          <p:nvPr/>
        </p:nvSpPr>
        <p:spPr bwMode="auto">
          <a:xfrm>
            <a:off x="2450812" y="2028825"/>
            <a:ext cx="1387475" cy="3523529"/>
          </a:xfrm>
          <a:prstGeom prst="roundRect">
            <a:avLst>
              <a:gd name="adj" fmla="val 16667"/>
            </a:avLst>
          </a:prstGeom>
          <a:noFill/>
          <a:ln w="19050">
            <a:solidFill>
              <a:schemeClr val="accent5">
                <a:lumMod val="75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lvl1pPr marL="44450" indent="-444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Provide learning collaborative &amp; technical assistance to help BH organizations move to Health Homes model, and to improve integration of physical and BH</a:t>
            </a:r>
          </a:p>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Provide incentives &amp; assistance to BH providers to participate in HealthInfoNet</a:t>
            </a:r>
          </a:p>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Develop BH quality measures</a:t>
            </a:r>
          </a:p>
          <a:p>
            <a:pPr eaLnBrk="1" hangingPunct="1">
              <a:spcBef>
                <a:spcPct val="0"/>
              </a:spcBef>
              <a:buClr>
                <a:srgbClr val="4B7BC9"/>
              </a:buClr>
              <a:defRPr/>
            </a:pPr>
            <a:endParaRPr lang="en-US" altLang="en-US" sz="1200" dirty="0" smtClean="0">
              <a:solidFill>
                <a:prstClr val="black"/>
              </a:solidFill>
              <a:ea typeface="Calibri" pitchFamily="34" charset="0"/>
              <a:cs typeface="Calibri" pitchFamily="34" charset="0"/>
            </a:endParaRPr>
          </a:p>
        </p:txBody>
      </p:sp>
      <p:sp>
        <p:nvSpPr>
          <p:cNvPr id="2064" name="AutoShape 4"/>
          <p:cNvSpPr>
            <a:spLocks noChangeArrowheads="1"/>
          </p:cNvSpPr>
          <p:nvPr/>
        </p:nvSpPr>
        <p:spPr bwMode="auto">
          <a:xfrm>
            <a:off x="6546056" y="1414462"/>
            <a:ext cx="1154113" cy="4081463"/>
          </a:xfrm>
          <a:prstGeom prst="roundRect">
            <a:avLst>
              <a:gd name="adj" fmla="val 16667"/>
            </a:avLst>
          </a:prstGeom>
          <a:noFill/>
          <a:ln w="19050">
            <a:solidFill>
              <a:schemeClr val="accent5">
                <a:lumMod val="75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lvl1pPr marL="44450" indent="-444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Support development &amp; use of common </a:t>
            </a:r>
          </a:p>
          <a:p>
            <a:pPr eaLnBrk="1" hangingPunct="1">
              <a:spcBef>
                <a:spcPct val="0"/>
              </a:spcBef>
              <a:buClr>
                <a:srgbClr val="4B7BC9"/>
              </a:buClr>
              <a:defRPr/>
            </a:pPr>
            <a:endParaRPr lang="en-US" altLang="en-US" sz="1200" dirty="0">
              <a:solidFill>
                <a:prstClr val="black"/>
              </a:solidFill>
              <a:ea typeface="Calibri" pitchFamily="34" charset="0"/>
              <a:cs typeface="Calibri" pitchFamily="34" charset="0"/>
            </a:endParaRPr>
          </a:p>
          <a:p>
            <a:pPr eaLnBrk="1" hangingPunct="1">
              <a:spcBef>
                <a:spcPct val="0"/>
              </a:spcBef>
              <a:buClr>
                <a:srgbClr val="4B7BC9"/>
              </a:buClr>
              <a:defRPr/>
            </a:pPr>
            <a:endParaRPr lang="en-US" altLang="en-US" sz="1200" dirty="0" smtClean="0">
              <a:solidFill>
                <a:prstClr val="black"/>
              </a:solidFill>
              <a:ea typeface="Calibri" pitchFamily="34" charset="0"/>
              <a:cs typeface="Calibri" pitchFamily="34" charset="0"/>
            </a:endParaRPr>
          </a:p>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Support </a:t>
            </a:r>
            <a:r>
              <a:rPr lang="en-US" altLang="en-US" sz="1200" dirty="0">
                <a:solidFill>
                  <a:prstClr val="black"/>
                </a:solidFill>
                <a:ea typeface="Calibri" pitchFamily="34" charset="0"/>
                <a:cs typeface="Calibri" pitchFamily="34" charset="0"/>
              </a:rPr>
              <a:t>development &amp; use of common quality &amp; cost measures</a:t>
            </a:r>
          </a:p>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Develop standard cost &amp; quality reporting </a:t>
            </a:r>
          </a:p>
          <a:p>
            <a:pPr eaLnBrk="1" hangingPunct="1">
              <a:spcBef>
                <a:spcPct val="0"/>
              </a:spcBef>
              <a:buClr>
                <a:srgbClr val="4B7BC9"/>
              </a:buClr>
              <a:defRPr/>
            </a:pPr>
            <a:endParaRPr lang="en-US" altLang="en-US" sz="1200" dirty="0" smtClean="0">
              <a:solidFill>
                <a:prstClr val="black"/>
              </a:solidFill>
              <a:ea typeface="Calibri" pitchFamily="34" charset="0"/>
              <a:cs typeface="Calibri" pitchFamily="34" charset="0"/>
            </a:endParaRPr>
          </a:p>
        </p:txBody>
      </p:sp>
      <p:sp>
        <p:nvSpPr>
          <p:cNvPr id="2065" name="AutoShape 4"/>
          <p:cNvSpPr>
            <a:spLocks noChangeArrowheads="1"/>
          </p:cNvSpPr>
          <p:nvPr/>
        </p:nvSpPr>
        <p:spPr bwMode="auto">
          <a:xfrm>
            <a:off x="7720013" y="2091315"/>
            <a:ext cx="1346200" cy="3404610"/>
          </a:xfrm>
          <a:prstGeom prst="roundRect">
            <a:avLst>
              <a:gd name="adj" fmla="val 16667"/>
            </a:avLst>
          </a:prstGeom>
          <a:noFill/>
          <a:ln w="19050">
            <a:solidFill>
              <a:schemeClr val="accent5">
                <a:lumMod val="75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lvl1pPr marL="44450" indent="-444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lnSpc>
                <a:spcPts val="1400"/>
              </a:lnSpc>
              <a:spcBef>
                <a:spcPct val="0"/>
              </a:spcBef>
              <a:buClr>
                <a:srgbClr val="4B7BC9"/>
              </a:buClr>
              <a:defRPr/>
            </a:pPr>
            <a:r>
              <a:rPr lang="en-US" altLang="en-US" sz="1200" dirty="0" smtClean="0">
                <a:solidFill>
                  <a:prstClr val="black"/>
                </a:solidFill>
                <a:ea typeface="Calibri" pitchFamily="34" charset="0"/>
                <a:cs typeface="Calibri" pitchFamily="34" charset="0"/>
              </a:rPr>
              <a:t>Engage patients and families as active participants in their care</a:t>
            </a:r>
          </a:p>
          <a:p>
            <a:pPr eaLnBrk="1" hangingPunct="1">
              <a:lnSpc>
                <a:spcPts val="1400"/>
              </a:lnSpc>
              <a:spcBef>
                <a:spcPct val="0"/>
              </a:spcBef>
              <a:buClr>
                <a:srgbClr val="4B7BC9"/>
              </a:buClr>
              <a:defRPr/>
            </a:pPr>
            <a:r>
              <a:rPr lang="en-US" altLang="en-US" sz="1200" dirty="0" smtClean="0">
                <a:solidFill>
                  <a:prstClr val="black"/>
                </a:solidFill>
                <a:ea typeface="Calibri" pitchFamily="34" charset="0"/>
                <a:cs typeface="Calibri" pitchFamily="34" charset="0"/>
              </a:rPr>
              <a:t>Conduct consumer engagement campaign, with special focus on MaineCare members</a:t>
            </a:r>
          </a:p>
          <a:p>
            <a:pPr eaLnBrk="1" hangingPunct="1">
              <a:lnSpc>
                <a:spcPts val="1400"/>
              </a:lnSpc>
              <a:spcBef>
                <a:spcPct val="0"/>
              </a:spcBef>
              <a:buClr>
                <a:srgbClr val="4B7BC9"/>
              </a:buClr>
              <a:defRPr/>
            </a:pPr>
            <a:r>
              <a:rPr lang="en-US" altLang="en-US" sz="1200" dirty="0" smtClean="0">
                <a:solidFill>
                  <a:prstClr val="black"/>
                </a:solidFill>
                <a:ea typeface="Calibri" pitchFamily="34" charset="0"/>
                <a:cs typeface="Calibri" pitchFamily="34" charset="0"/>
              </a:rPr>
              <a:t>Promote Shared Decision Making, tools including Choosing Wisely</a:t>
            </a:r>
          </a:p>
          <a:p>
            <a:pPr eaLnBrk="1" hangingPunct="1">
              <a:lnSpc>
                <a:spcPts val="1400"/>
              </a:lnSpc>
              <a:spcBef>
                <a:spcPct val="0"/>
              </a:spcBef>
              <a:buClr>
                <a:srgbClr val="4B7BC9"/>
              </a:buClr>
              <a:defRPr/>
            </a:pPr>
            <a:r>
              <a:rPr lang="en-US" altLang="en-US" sz="1200" dirty="0" smtClean="0">
                <a:solidFill>
                  <a:prstClr val="black"/>
                </a:solidFill>
                <a:ea typeface="Calibri" pitchFamily="34" charset="0"/>
                <a:cs typeface="Calibri" pitchFamily="34" charset="0"/>
              </a:rPr>
              <a:t>Measure &amp; publicly report patient experience</a:t>
            </a:r>
          </a:p>
          <a:p>
            <a:pPr eaLnBrk="1" hangingPunct="1">
              <a:spcBef>
                <a:spcPct val="0"/>
              </a:spcBef>
              <a:buClr>
                <a:srgbClr val="4B7BC9"/>
              </a:buClr>
              <a:defRPr/>
            </a:pPr>
            <a:endParaRPr lang="en-US" altLang="en-US" sz="1200" dirty="0" smtClean="0">
              <a:solidFill>
                <a:prstClr val="black"/>
              </a:solidFill>
              <a:ea typeface="Calibri" pitchFamily="34" charset="0"/>
              <a:cs typeface="Calibri" pitchFamily="34" charset="0"/>
            </a:endParaRPr>
          </a:p>
        </p:txBody>
      </p:sp>
      <p:sp>
        <p:nvSpPr>
          <p:cNvPr id="2066" name="AutoShape 4"/>
          <p:cNvSpPr>
            <a:spLocks noChangeArrowheads="1"/>
          </p:cNvSpPr>
          <p:nvPr/>
        </p:nvSpPr>
        <p:spPr bwMode="auto">
          <a:xfrm>
            <a:off x="3913188" y="2028825"/>
            <a:ext cx="1385887" cy="3467100"/>
          </a:xfrm>
          <a:prstGeom prst="roundRect">
            <a:avLst>
              <a:gd name="adj" fmla="val 16667"/>
            </a:avLst>
          </a:prstGeom>
          <a:noFill/>
          <a:ln w="19050">
            <a:solidFill>
              <a:schemeClr val="accent5">
                <a:lumMod val="75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lvl1pPr marL="44450" indent="-444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Clr>
                <a:srgbClr val="4B7BC9"/>
              </a:buClr>
              <a:defRPr/>
            </a:pPr>
            <a:r>
              <a:rPr lang="en-US" altLang="en-US" sz="1200" b="1" dirty="0" smtClean="0">
                <a:solidFill>
                  <a:prstClr val="black"/>
                </a:solidFill>
                <a:ea typeface="Calibri" pitchFamily="34" charset="0"/>
                <a:cs typeface="Calibri" pitchFamily="34" charset="0"/>
              </a:rPr>
              <a:t>Develop Community Health Worker pilot in 5 communities</a:t>
            </a:r>
          </a:p>
          <a:p>
            <a:pPr eaLnBrk="1" hangingPunct="1">
              <a:spcBef>
                <a:spcPct val="0"/>
              </a:spcBef>
              <a:buClr>
                <a:srgbClr val="4B7BC9"/>
              </a:buClr>
              <a:defRPr/>
            </a:pPr>
            <a:r>
              <a:rPr lang="en-US" altLang="en-US" sz="1200" b="1" dirty="0" smtClean="0">
                <a:solidFill>
                  <a:prstClr val="black"/>
                </a:solidFill>
                <a:ea typeface="Calibri" pitchFamily="34" charset="0"/>
                <a:cs typeface="Calibri" pitchFamily="34" charset="0"/>
              </a:rPr>
              <a:t>Develop Diabetes transitions</a:t>
            </a:r>
          </a:p>
          <a:p>
            <a:pPr marL="0" indent="0" eaLnBrk="1" fontAlgn="base" hangingPunct="1">
              <a:spcBef>
                <a:spcPct val="0"/>
              </a:spcBef>
              <a:spcAft>
                <a:spcPct val="0"/>
              </a:spcAft>
              <a:buClr>
                <a:srgbClr val="4B7BC9"/>
              </a:buClr>
              <a:buFont typeface="Arial" charset="0"/>
              <a:buNone/>
              <a:defRPr/>
            </a:pPr>
            <a:r>
              <a:rPr lang="en-US" altLang="en-US" sz="1200" dirty="0">
                <a:solidFill>
                  <a:prstClr val="black"/>
                </a:solidFill>
                <a:ea typeface="Calibri" pitchFamily="34" charset="0"/>
                <a:cs typeface="Calibri" pitchFamily="34" charset="0"/>
              </a:rPr>
              <a:t>Develop Diabetes Prevention Program</a:t>
            </a:r>
          </a:p>
          <a:p>
            <a:pPr marL="0" indent="0" eaLnBrk="1" fontAlgn="base" hangingPunct="1">
              <a:spcBef>
                <a:spcPct val="0"/>
              </a:spcBef>
              <a:spcAft>
                <a:spcPct val="0"/>
              </a:spcAft>
              <a:buClr>
                <a:srgbClr val="4B7BC9"/>
              </a:buClr>
              <a:buFont typeface="Arial" charset="0"/>
              <a:buNone/>
              <a:defRPr/>
            </a:pPr>
            <a:r>
              <a:rPr lang="en-US" altLang="en-US" sz="1200" dirty="0">
                <a:solidFill>
                  <a:prstClr val="black"/>
                </a:solidFill>
                <a:ea typeface="Calibri" pitchFamily="34" charset="0"/>
                <a:cs typeface="Calibri" pitchFamily="34" charset="0"/>
              </a:rPr>
              <a:t>Provide training for PCMH/HH practices to improve care for developmental disabilities</a:t>
            </a:r>
          </a:p>
          <a:p>
            <a:pPr marL="0" indent="0" eaLnBrk="1" fontAlgn="base" hangingPunct="1">
              <a:spcBef>
                <a:spcPct val="0"/>
              </a:spcBef>
              <a:spcAft>
                <a:spcPct val="0"/>
              </a:spcAft>
              <a:buClr>
                <a:srgbClr val="4B7BC9"/>
              </a:buClr>
              <a:buFont typeface="Arial" charset="0"/>
              <a:buNone/>
              <a:defRPr/>
            </a:pPr>
            <a:r>
              <a:rPr lang="en-US" altLang="en-US" sz="1200" dirty="0">
                <a:solidFill>
                  <a:prstClr val="black"/>
                </a:solidFill>
                <a:ea typeface="Calibri" pitchFamily="34" charset="0"/>
                <a:cs typeface="Calibri" pitchFamily="34" charset="0"/>
              </a:rPr>
              <a:t>Align Long Term Care with PCMH/HH models</a:t>
            </a:r>
          </a:p>
          <a:p>
            <a:pPr marL="0" indent="0" eaLnBrk="1" fontAlgn="base" hangingPunct="1">
              <a:spcBef>
                <a:spcPct val="0"/>
              </a:spcBef>
              <a:spcAft>
                <a:spcPct val="0"/>
              </a:spcAft>
              <a:buClr>
                <a:srgbClr val="4B7BC9"/>
              </a:buClr>
              <a:buFont typeface="Arial" charset="0"/>
              <a:buNone/>
              <a:defRPr/>
            </a:pPr>
            <a:r>
              <a:rPr lang="en-US" altLang="en-US" sz="1200" dirty="0">
                <a:solidFill>
                  <a:prstClr val="black"/>
                </a:solidFill>
                <a:ea typeface="Calibri" pitchFamily="34" charset="0"/>
                <a:cs typeface="Calibri" pitchFamily="34" charset="0"/>
              </a:rPr>
              <a:t>Improve care transitions </a:t>
            </a:r>
            <a:r>
              <a:rPr lang="en-US" altLang="en-US" sz="1200" b="1" dirty="0" smtClean="0">
                <a:solidFill>
                  <a:prstClr val="black"/>
                </a:solidFill>
                <a:ea typeface="Calibri" pitchFamily="34" charset="0"/>
                <a:cs typeface="Calibri" pitchFamily="34" charset="0"/>
              </a:rPr>
              <a:t>	</a:t>
            </a:r>
          </a:p>
        </p:txBody>
      </p:sp>
      <p:sp>
        <p:nvSpPr>
          <p:cNvPr id="2067" name="AutoShape 4"/>
          <p:cNvSpPr>
            <a:spLocks noChangeArrowheads="1"/>
          </p:cNvSpPr>
          <p:nvPr/>
        </p:nvSpPr>
        <p:spPr bwMode="auto">
          <a:xfrm>
            <a:off x="6565900" y="1447800"/>
            <a:ext cx="1154113" cy="643515"/>
          </a:xfrm>
          <a:prstGeom prst="roundRect">
            <a:avLst>
              <a:gd name="adj" fmla="val 16667"/>
            </a:avLst>
          </a:prstGeom>
          <a:solidFill>
            <a:schemeClr val="accent5">
              <a:lumMod val="75000"/>
            </a:schemeClr>
          </a:solidFill>
          <a:ln w="19050">
            <a:solidFill>
              <a:srgbClr val="4B7BC9"/>
            </a:solidFill>
            <a:round/>
            <a:headEnd/>
            <a:tailEnd/>
          </a:ln>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en-GB" altLang="en-US" sz="1200" b="1" dirty="0" smtClean="0">
                <a:solidFill>
                  <a:srgbClr val="FFFFFF"/>
                </a:solidFill>
                <a:ea typeface="Calibri" pitchFamily="34" charset="0"/>
                <a:cs typeface="Calibri" pitchFamily="34" charset="0"/>
              </a:rPr>
              <a:t>Centralize Data &amp; Analysis</a:t>
            </a:r>
          </a:p>
        </p:txBody>
      </p:sp>
      <p:sp>
        <p:nvSpPr>
          <p:cNvPr id="2068" name="AutoShape 4"/>
          <p:cNvSpPr>
            <a:spLocks noChangeArrowheads="1"/>
          </p:cNvSpPr>
          <p:nvPr/>
        </p:nvSpPr>
        <p:spPr bwMode="auto">
          <a:xfrm>
            <a:off x="7720013" y="1447801"/>
            <a:ext cx="1357312" cy="627062"/>
          </a:xfrm>
          <a:prstGeom prst="roundRect">
            <a:avLst>
              <a:gd name="adj" fmla="val 16667"/>
            </a:avLst>
          </a:prstGeom>
          <a:solidFill>
            <a:schemeClr val="accent5">
              <a:lumMod val="75000"/>
            </a:schemeClr>
          </a:solidFill>
          <a:ln w="19050">
            <a:solidFill>
              <a:srgbClr val="4B7BC9"/>
            </a:solidFill>
            <a:round/>
            <a:headEnd/>
            <a:tailEnd/>
          </a:ln>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en-GB" altLang="en-US" sz="1200" b="1" dirty="0" smtClean="0">
                <a:solidFill>
                  <a:srgbClr val="FFFFFF"/>
                </a:solidFill>
                <a:ea typeface="Calibri" pitchFamily="34" charset="0"/>
                <a:cs typeface="Calibri" pitchFamily="34" charset="0"/>
              </a:rPr>
              <a:t>Engage People &amp; Communities</a:t>
            </a:r>
          </a:p>
        </p:txBody>
      </p:sp>
      <p:sp>
        <p:nvSpPr>
          <p:cNvPr id="2069" name="AutoShape 4"/>
          <p:cNvSpPr>
            <a:spLocks noChangeArrowheads="1"/>
          </p:cNvSpPr>
          <p:nvPr/>
        </p:nvSpPr>
        <p:spPr bwMode="auto">
          <a:xfrm>
            <a:off x="1195388" y="2028825"/>
            <a:ext cx="1273175" cy="3467100"/>
          </a:xfrm>
          <a:prstGeom prst="roundRect">
            <a:avLst>
              <a:gd name="adj" fmla="val 16667"/>
            </a:avLst>
          </a:prstGeom>
          <a:noFill/>
          <a:ln w="19050">
            <a:solidFill>
              <a:schemeClr val="accent5">
                <a:lumMod val="75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lvl1pPr marL="44450" indent="-444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Expand access to Patient Centered Medical Home (PCMH) / Health Home (HH) models</a:t>
            </a:r>
          </a:p>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Provide quality improvement support, recognition </a:t>
            </a:r>
            <a:r>
              <a:rPr lang="en-US" altLang="en-US" sz="1200" dirty="0">
                <a:solidFill>
                  <a:prstClr val="black"/>
                </a:solidFill>
                <a:ea typeface="Calibri" pitchFamily="34" charset="0"/>
                <a:cs typeface="Calibri" pitchFamily="34" charset="0"/>
              </a:rPr>
              <a:t>&amp; rewards </a:t>
            </a:r>
            <a:r>
              <a:rPr lang="en-US" altLang="en-US" sz="1200" dirty="0" smtClean="0">
                <a:solidFill>
                  <a:prstClr val="black"/>
                </a:solidFill>
                <a:ea typeface="Calibri" pitchFamily="34" charset="0"/>
                <a:cs typeface="Calibri" pitchFamily="34" charset="0"/>
              </a:rPr>
              <a:t>to PCMH/HH practices</a:t>
            </a:r>
          </a:p>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Provide leadership development for physicians and practice leaders</a:t>
            </a:r>
          </a:p>
          <a:p>
            <a:pPr eaLnBrk="1" hangingPunct="1">
              <a:spcBef>
                <a:spcPct val="0"/>
              </a:spcBef>
              <a:buClr>
                <a:srgbClr val="4B7BC9"/>
              </a:buClr>
              <a:defRPr/>
            </a:pPr>
            <a:endParaRPr lang="en-US" altLang="en-US" sz="1200" dirty="0" smtClean="0">
              <a:solidFill>
                <a:prstClr val="black"/>
              </a:solidFill>
              <a:ea typeface="Calibri" pitchFamily="34" charset="0"/>
              <a:cs typeface="Calibri" pitchFamily="34" charset="0"/>
            </a:endParaRPr>
          </a:p>
          <a:p>
            <a:pPr eaLnBrk="1" hangingPunct="1">
              <a:spcBef>
                <a:spcPct val="0"/>
              </a:spcBef>
              <a:buClr>
                <a:srgbClr val="4B7BC9"/>
              </a:buClr>
              <a:defRPr/>
            </a:pPr>
            <a:endParaRPr lang="en-US" altLang="en-US" sz="1200" dirty="0" smtClean="0">
              <a:solidFill>
                <a:prstClr val="black"/>
              </a:solidFill>
              <a:ea typeface="Calibri" pitchFamily="34" charset="0"/>
              <a:cs typeface="Calibri" pitchFamily="34" charset="0"/>
            </a:endParaRPr>
          </a:p>
        </p:txBody>
      </p:sp>
      <p:sp>
        <p:nvSpPr>
          <p:cNvPr id="30" name="Slide Number Placeholder 3"/>
          <p:cNvSpPr txBox="1">
            <a:spLocks/>
          </p:cNvSpPr>
          <p:nvPr/>
        </p:nvSpPr>
        <p:spPr>
          <a:xfrm>
            <a:off x="8458200" y="6553200"/>
            <a:ext cx="533400" cy="244475"/>
          </a:xfrm>
          <a:prstGeom prst="rect">
            <a:avLst/>
          </a:prstGeom>
        </p:spPr>
        <p:txBody>
          <a:bodyPr anchor="ctr">
            <a:normAutofit fontScale="85000" lnSpcReduction="20000"/>
          </a:bodyPr>
          <a:lstStyle>
            <a:defPPr>
              <a:defRPr lang="en-US"/>
            </a:defPPr>
            <a:lvl1pPr algn="r" rtl="0" eaLnBrk="1" fontAlgn="auto" latinLnBrk="0" hangingPunct="1">
              <a:spcBef>
                <a:spcPts val="0"/>
              </a:spcBef>
              <a:spcAft>
                <a:spcPts val="0"/>
              </a:spcAft>
              <a:defRPr kumimoji="0" sz="1400" b="1" kern="1200">
                <a:solidFill>
                  <a:schemeClr val="accent1"/>
                </a:solidFill>
                <a:latin typeface="+mn-lt"/>
                <a:ea typeface="+mn-ea"/>
                <a:cs typeface="+mn-cs"/>
              </a:defRPr>
            </a:lvl1pPr>
            <a:lvl2pPr marL="457200" algn="l" rtl="0" fontAlgn="base">
              <a:spcBef>
                <a:spcPct val="0"/>
              </a:spcBef>
              <a:spcAft>
                <a:spcPct val="0"/>
              </a:spcAft>
              <a:defRPr kern="1200">
                <a:solidFill>
                  <a:schemeClr val="tx1"/>
                </a:solidFill>
                <a:latin typeface="Tw Cen MT" pitchFamily="34" charset="0"/>
                <a:ea typeface="+mn-ea"/>
                <a:cs typeface="+mn-cs"/>
              </a:defRPr>
            </a:lvl2pPr>
            <a:lvl3pPr marL="914400" algn="l" rtl="0" fontAlgn="base">
              <a:spcBef>
                <a:spcPct val="0"/>
              </a:spcBef>
              <a:spcAft>
                <a:spcPct val="0"/>
              </a:spcAft>
              <a:defRPr kern="1200">
                <a:solidFill>
                  <a:schemeClr val="tx1"/>
                </a:solidFill>
                <a:latin typeface="Tw Cen MT" pitchFamily="34" charset="0"/>
                <a:ea typeface="+mn-ea"/>
                <a:cs typeface="+mn-cs"/>
              </a:defRPr>
            </a:lvl3pPr>
            <a:lvl4pPr marL="1371600" algn="l" rtl="0" fontAlgn="base">
              <a:spcBef>
                <a:spcPct val="0"/>
              </a:spcBef>
              <a:spcAft>
                <a:spcPct val="0"/>
              </a:spcAft>
              <a:defRPr kern="1200">
                <a:solidFill>
                  <a:schemeClr val="tx1"/>
                </a:solidFill>
                <a:latin typeface="Tw Cen MT" pitchFamily="34" charset="0"/>
                <a:ea typeface="+mn-ea"/>
                <a:cs typeface="+mn-cs"/>
              </a:defRPr>
            </a:lvl4pPr>
            <a:lvl5pPr marL="1828800" algn="l" rtl="0" fontAlgn="base">
              <a:spcBef>
                <a:spcPct val="0"/>
              </a:spcBef>
              <a:spcAft>
                <a:spcPct val="0"/>
              </a:spcAft>
              <a:defRPr kern="1200">
                <a:solidFill>
                  <a:schemeClr val="tx1"/>
                </a:solidFill>
                <a:latin typeface="Tw Cen MT" pitchFamily="34" charset="0"/>
                <a:ea typeface="+mn-ea"/>
                <a:cs typeface="+mn-cs"/>
              </a:defRPr>
            </a:lvl5pPr>
            <a:lvl6pPr marL="2286000" algn="l" defTabSz="914400" rtl="0" eaLnBrk="1" latinLnBrk="0" hangingPunct="1">
              <a:defRPr kern="1200">
                <a:solidFill>
                  <a:schemeClr val="tx1"/>
                </a:solidFill>
                <a:latin typeface="Tw Cen MT" pitchFamily="34" charset="0"/>
                <a:ea typeface="+mn-ea"/>
                <a:cs typeface="+mn-cs"/>
              </a:defRPr>
            </a:lvl6pPr>
            <a:lvl7pPr marL="2743200" algn="l" defTabSz="914400" rtl="0" eaLnBrk="1" latinLnBrk="0" hangingPunct="1">
              <a:defRPr kern="1200">
                <a:solidFill>
                  <a:schemeClr val="tx1"/>
                </a:solidFill>
                <a:latin typeface="Tw Cen MT" pitchFamily="34" charset="0"/>
                <a:ea typeface="+mn-ea"/>
                <a:cs typeface="+mn-cs"/>
              </a:defRPr>
            </a:lvl7pPr>
            <a:lvl8pPr marL="3200400" algn="l" defTabSz="914400" rtl="0" eaLnBrk="1" latinLnBrk="0" hangingPunct="1">
              <a:defRPr kern="1200">
                <a:solidFill>
                  <a:schemeClr val="tx1"/>
                </a:solidFill>
                <a:latin typeface="Tw Cen MT" pitchFamily="34" charset="0"/>
                <a:ea typeface="+mn-ea"/>
                <a:cs typeface="+mn-cs"/>
              </a:defRPr>
            </a:lvl8pPr>
            <a:lvl9pPr marL="3657600" algn="l" defTabSz="914400" rtl="0" eaLnBrk="1" latinLnBrk="0" hangingPunct="1">
              <a:defRPr kern="1200">
                <a:solidFill>
                  <a:schemeClr val="tx1"/>
                </a:solidFill>
                <a:latin typeface="Tw Cen MT" pitchFamily="34" charset="0"/>
                <a:ea typeface="+mn-ea"/>
                <a:cs typeface="+mn-cs"/>
              </a:defRPr>
            </a:lvl9pPr>
          </a:lstStyle>
          <a:p>
            <a:pPr>
              <a:defRPr/>
            </a:pPr>
            <a:endParaRPr lang="en-US" dirty="0">
              <a:solidFill>
                <a:srgbClr val="4B7BC9"/>
              </a:solidFill>
            </a:endParaRPr>
          </a:p>
        </p:txBody>
      </p:sp>
      <p:sp>
        <p:nvSpPr>
          <p:cNvPr id="26" name="AutoShape 4"/>
          <p:cNvSpPr>
            <a:spLocks noChangeArrowheads="1"/>
          </p:cNvSpPr>
          <p:nvPr/>
        </p:nvSpPr>
        <p:spPr bwMode="auto">
          <a:xfrm>
            <a:off x="5437765" y="1447801"/>
            <a:ext cx="1197408" cy="643514"/>
          </a:xfrm>
          <a:prstGeom prst="roundRect">
            <a:avLst>
              <a:gd name="adj" fmla="val 16667"/>
            </a:avLst>
          </a:prstGeom>
          <a:solidFill>
            <a:schemeClr val="accent5">
              <a:lumMod val="75000"/>
            </a:schemeClr>
          </a:solidFill>
          <a:ln w="19050">
            <a:solidFill>
              <a:srgbClr val="4B7BC9"/>
            </a:solidFill>
            <a:round/>
            <a:headEnd/>
            <a:tailEnd/>
          </a:ln>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600"/>
              </a:spcBef>
              <a:buFontTx/>
              <a:buNone/>
              <a:defRPr/>
            </a:pPr>
            <a:r>
              <a:rPr lang="en-GB" altLang="en-US" sz="1200" b="1" dirty="0" smtClean="0">
                <a:solidFill>
                  <a:srgbClr val="FFFFFF"/>
                </a:solidFill>
                <a:ea typeface="Calibri" pitchFamily="34" charset="0"/>
                <a:cs typeface="Calibri" pitchFamily="34" charset="0"/>
              </a:rPr>
              <a:t>Develop New Payment Models</a:t>
            </a:r>
          </a:p>
          <a:p>
            <a:pPr algn="ctr" eaLnBrk="1" hangingPunct="1">
              <a:lnSpc>
                <a:spcPts val="1000"/>
              </a:lnSpc>
              <a:spcBef>
                <a:spcPct val="0"/>
              </a:spcBef>
              <a:buFontTx/>
              <a:buNone/>
              <a:defRPr/>
            </a:pPr>
            <a:endParaRPr lang="en-GB" altLang="en-US" sz="1200" i="1" dirty="0" smtClean="0">
              <a:solidFill>
                <a:srgbClr val="FFFFFF"/>
              </a:solidFill>
              <a:ea typeface="Calibri" pitchFamily="34" charset="0"/>
              <a:cs typeface="Calibri" pitchFamily="34" charset="0"/>
            </a:endParaRPr>
          </a:p>
        </p:txBody>
      </p:sp>
      <p:sp>
        <p:nvSpPr>
          <p:cNvPr id="2061" name="AutoShape 4"/>
          <p:cNvSpPr>
            <a:spLocks noChangeArrowheads="1"/>
          </p:cNvSpPr>
          <p:nvPr/>
        </p:nvSpPr>
        <p:spPr bwMode="auto">
          <a:xfrm>
            <a:off x="2468563" y="1447800"/>
            <a:ext cx="1444625" cy="581025"/>
          </a:xfrm>
          <a:prstGeom prst="roundRect">
            <a:avLst>
              <a:gd name="adj" fmla="val 16667"/>
            </a:avLst>
          </a:prstGeom>
          <a:solidFill>
            <a:schemeClr val="accent5">
              <a:lumMod val="75000"/>
            </a:schemeClr>
          </a:solidFill>
          <a:ln w="19050">
            <a:solidFill>
              <a:srgbClr val="4B7BC9"/>
            </a:solidFill>
            <a:round/>
            <a:headEnd/>
            <a:tailEnd/>
          </a:ln>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en-GB" altLang="en-US" sz="1150" b="1" dirty="0" smtClean="0">
                <a:solidFill>
                  <a:srgbClr val="FFFFFF"/>
                </a:solidFill>
                <a:ea typeface="Calibri" pitchFamily="34" charset="0"/>
                <a:cs typeface="Calibri" pitchFamily="34" charset="0"/>
              </a:rPr>
              <a:t>Integrate Physical &amp; Behavioral Health </a:t>
            </a:r>
            <a:r>
              <a:rPr lang="en-GB" altLang="en-US" sz="1200" b="1" dirty="0" smtClean="0">
                <a:solidFill>
                  <a:srgbClr val="FFFFFF"/>
                </a:solidFill>
                <a:ea typeface="Calibri" pitchFamily="34" charset="0"/>
                <a:cs typeface="Calibri" pitchFamily="34" charset="0"/>
              </a:rPr>
              <a:t>Care</a:t>
            </a:r>
          </a:p>
        </p:txBody>
      </p:sp>
      <p:sp>
        <p:nvSpPr>
          <p:cNvPr id="25" name="AutoShape 4"/>
          <p:cNvSpPr>
            <a:spLocks noChangeArrowheads="1"/>
          </p:cNvSpPr>
          <p:nvPr/>
        </p:nvSpPr>
        <p:spPr bwMode="auto">
          <a:xfrm>
            <a:off x="5299075" y="2091315"/>
            <a:ext cx="1266825" cy="3467100"/>
          </a:xfrm>
          <a:prstGeom prst="roundRect">
            <a:avLst>
              <a:gd name="adj" fmla="val 16667"/>
            </a:avLst>
          </a:prstGeom>
          <a:noFill/>
          <a:ln w="19050">
            <a:solidFill>
              <a:schemeClr val="accent5">
                <a:lumMod val="75000"/>
              </a:schemeClr>
            </a:solidFill>
            <a:round/>
            <a:headEnd/>
            <a:tailEnd/>
          </a:ln>
          <a:extLst>
            <a:ext uri="{909E8E84-426E-40DD-AFC4-6F175D3DCCD1}">
              <a14:hiddenFill xmlns:a14="http://schemas.microsoft.com/office/drawing/2010/main">
                <a:solidFill>
                  <a:srgbClr val="FFFFFF"/>
                </a:solidFill>
              </a14:hiddenFill>
            </a:ext>
          </a:extLst>
        </p:spPr>
        <p:txBody>
          <a:bodyPr lIns="0" rIns="0"/>
          <a:lstStyle>
            <a:lvl1pPr marL="44450" indent="-444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Support development of Accountable Community Organizations (ACOs) t</a:t>
            </a:r>
          </a:p>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Offer ACOs peer-to-peer learning</a:t>
            </a:r>
          </a:p>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Develop common quality measures</a:t>
            </a:r>
          </a:p>
          <a:p>
            <a:pPr eaLnBrk="1" hangingPunct="1">
              <a:spcBef>
                <a:spcPct val="0"/>
              </a:spcBef>
              <a:buClr>
                <a:srgbClr val="4B7BC9"/>
              </a:buClr>
              <a:defRPr/>
            </a:pPr>
            <a:r>
              <a:rPr lang="en-US" altLang="en-US" sz="1200" dirty="0">
                <a:solidFill>
                  <a:prstClr val="black"/>
                </a:solidFill>
                <a:ea typeface="Calibri" pitchFamily="34" charset="0"/>
                <a:cs typeface="Calibri" pitchFamily="34" charset="0"/>
              </a:rPr>
              <a:t> </a:t>
            </a:r>
            <a:r>
              <a:rPr lang="en-US" altLang="en-US" sz="1200" dirty="0" smtClean="0">
                <a:solidFill>
                  <a:prstClr val="black"/>
                </a:solidFill>
                <a:ea typeface="Calibri" pitchFamily="34" charset="0"/>
                <a:cs typeface="Calibri" pitchFamily="34" charset="0"/>
              </a:rPr>
              <a:t>Engage employers, payers, and consumers</a:t>
            </a:r>
          </a:p>
          <a:p>
            <a:pPr eaLnBrk="1" hangingPunct="1">
              <a:spcBef>
                <a:spcPct val="0"/>
              </a:spcBef>
              <a:buClr>
                <a:srgbClr val="4B7BC9"/>
              </a:buClr>
              <a:defRPr/>
            </a:pPr>
            <a:r>
              <a:rPr lang="en-US" altLang="en-US" sz="1200" dirty="0" smtClean="0">
                <a:solidFill>
                  <a:prstClr val="black"/>
                </a:solidFill>
                <a:ea typeface="Calibri" pitchFamily="34" charset="0"/>
                <a:cs typeface="Calibri" pitchFamily="34" charset="0"/>
              </a:rPr>
              <a:t>Develop value-based insurance &amp; benefit design</a:t>
            </a:r>
          </a:p>
        </p:txBody>
      </p:sp>
    </p:spTree>
    <p:extLst>
      <p:ext uri="{BB962C8B-B14F-4D97-AF65-F5344CB8AC3E}">
        <p14:creationId xmlns:p14="http://schemas.microsoft.com/office/powerpoint/2010/main" val="2482041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38125" y="3404394"/>
            <a:ext cx="8366125" cy="320675"/>
          </a:xfrm>
          <a:prstGeom prst="rect">
            <a:avLst/>
          </a:prstGeom>
          <a:gradFill rotWithShape="1">
            <a:gsLst>
              <a:gs pos="0">
                <a:schemeClr val="accent1">
                  <a:lumMod val="10000"/>
                </a:schemeClr>
              </a:gs>
              <a:gs pos="100000">
                <a:schemeClr val="tx2">
                  <a:alpha val="0"/>
                </a:schemeClr>
              </a:gs>
            </a:gsLst>
            <a:lin ang="5400000" scaled="1"/>
          </a:gradFill>
          <a:ln w="9525">
            <a:no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latin typeface="Calibri" pitchFamily="-111" charset="0"/>
            </a:endParaRPr>
          </a:p>
        </p:txBody>
      </p:sp>
      <p:grpSp>
        <p:nvGrpSpPr>
          <p:cNvPr id="6" name="Gruppe 107"/>
          <p:cNvGrpSpPr>
            <a:grpSpLocks/>
          </p:cNvGrpSpPr>
          <p:nvPr/>
        </p:nvGrpSpPr>
        <p:grpSpPr bwMode="auto">
          <a:xfrm>
            <a:off x="351993" y="3464989"/>
            <a:ext cx="7462924" cy="551580"/>
            <a:chOff x="338139" y="3461036"/>
            <a:chExt cx="8526591" cy="457200"/>
          </a:xfrm>
        </p:grpSpPr>
        <p:sp>
          <p:nvSpPr>
            <p:cNvPr id="27" name="Pentagon 26"/>
            <p:cNvSpPr>
              <a:spLocks noChangeArrowheads="1"/>
            </p:cNvSpPr>
            <p:nvPr/>
          </p:nvSpPr>
          <p:spPr bwMode="auto">
            <a:xfrm>
              <a:off x="7370870" y="3461036"/>
              <a:ext cx="1457347" cy="457200"/>
            </a:xfrm>
            <a:prstGeom prst="homePlate">
              <a:avLst>
                <a:gd name="adj" fmla="val 40317"/>
              </a:avLst>
            </a:prstGeom>
            <a:gradFill rotWithShape="1">
              <a:gsLst>
                <a:gs pos="0">
                  <a:srgbClr val="C0FF4D"/>
                </a:gs>
                <a:gs pos="100000">
                  <a:srgbClr val="A4D329"/>
                </a:gs>
              </a:gsLst>
              <a:lin ang="5400000" scaled="1"/>
            </a:gradFill>
            <a:ln w="19050">
              <a:solidFill>
                <a:srgbClr val="92D050"/>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buFont typeface="Calibri" pitchFamily="-111" charset="0"/>
                <a:buAutoNum type="arabicPeriod"/>
              </a:pPr>
              <a:endParaRPr lang="en-US" noProof="1">
                <a:latin typeface="Calibri" pitchFamily="-111" charset="0"/>
              </a:endParaRPr>
            </a:p>
          </p:txBody>
        </p:sp>
        <p:grpSp>
          <p:nvGrpSpPr>
            <p:cNvPr id="28" name="Gruppe 62"/>
            <p:cNvGrpSpPr>
              <a:grpSpLocks/>
            </p:cNvGrpSpPr>
            <p:nvPr/>
          </p:nvGrpSpPr>
          <p:grpSpPr bwMode="auto">
            <a:xfrm>
              <a:off x="338139" y="3461036"/>
              <a:ext cx="7158145" cy="457200"/>
              <a:chOff x="338139" y="3462341"/>
              <a:chExt cx="7158145" cy="457200"/>
            </a:xfrm>
          </p:grpSpPr>
          <p:grpSp>
            <p:nvGrpSpPr>
              <p:cNvPr id="30" name="Gruppe 75"/>
              <p:cNvGrpSpPr>
                <a:grpSpLocks/>
              </p:cNvGrpSpPr>
              <p:nvPr/>
            </p:nvGrpSpPr>
            <p:grpSpPr bwMode="auto">
              <a:xfrm>
                <a:off x="338139" y="3462341"/>
                <a:ext cx="7024791" cy="457200"/>
                <a:chOff x="339289" y="2949958"/>
                <a:chExt cx="8489038" cy="457921"/>
              </a:xfrm>
            </p:grpSpPr>
            <p:sp>
              <p:nvSpPr>
                <p:cNvPr id="36" name="Rectangle 35"/>
                <p:cNvSpPr>
                  <a:spLocks noChangeArrowheads="1"/>
                </p:cNvSpPr>
                <p:nvPr/>
              </p:nvSpPr>
              <p:spPr bwMode="auto">
                <a:xfrm>
                  <a:off x="339289" y="2949958"/>
                  <a:ext cx="3355327" cy="457921"/>
                </a:xfrm>
                <a:prstGeom prst="rect">
                  <a:avLst/>
                </a:prstGeom>
                <a:gradFill rotWithShape="1">
                  <a:gsLst>
                    <a:gs pos="0">
                      <a:srgbClr val="C0FF4D"/>
                    </a:gs>
                    <a:gs pos="100000">
                      <a:srgbClr val="A4D329"/>
                    </a:gs>
                  </a:gsLst>
                  <a:lin ang="5400000" scaled="1"/>
                </a:gradFill>
                <a:ln w="19050">
                  <a:solidFill>
                    <a:srgbClr val="92D050"/>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endParaRPr lang="en-US" noProof="1">
                    <a:latin typeface="Calibri" pitchFamily="-111" charset="0"/>
                  </a:endParaRPr>
                </a:p>
              </p:txBody>
            </p:sp>
            <p:sp>
              <p:nvSpPr>
                <p:cNvPr id="37" name="Rectangle 36"/>
                <p:cNvSpPr>
                  <a:spLocks noChangeArrowheads="1"/>
                </p:cNvSpPr>
                <p:nvPr/>
              </p:nvSpPr>
              <p:spPr bwMode="auto">
                <a:xfrm>
                  <a:off x="3694616" y="2949958"/>
                  <a:ext cx="1709319" cy="457921"/>
                </a:xfrm>
                <a:prstGeom prst="rect">
                  <a:avLst/>
                </a:prstGeom>
                <a:gradFill rotWithShape="1">
                  <a:gsLst>
                    <a:gs pos="0">
                      <a:srgbClr val="C0FF4D"/>
                    </a:gs>
                    <a:gs pos="100000">
                      <a:srgbClr val="A4D329"/>
                    </a:gs>
                  </a:gsLst>
                  <a:lin ang="5400000" scaled="1"/>
                </a:gradFill>
                <a:ln w="19050">
                  <a:solidFill>
                    <a:srgbClr val="92D050"/>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endParaRPr lang="en-US" noProof="1">
                    <a:latin typeface="Calibri" pitchFamily="-111" charset="0"/>
                  </a:endParaRPr>
                </a:p>
              </p:txBody>
            </p:sp>
            <p:sp>
              <p:nvSpPr>
                <p:cNvPr id="38" name="Rectangle 37"/>
                <p:cNvSpPr>
                  <a:spLocks noChangeArrowheads="1"/>
                </p:cNvSpPr>
                <p:nvPr/>
              </p:nvSpPr>
              <p:spPr bwMode="auto">
                <a:xfrm>
                  <a:off x="5405853" y="2949958"/>
                  <a:ext cx="1709319" cy="457921"/>
                </a:xfrm>
                <a:prstGeom prst="rect">
                  <a:avLst/>
                </a:prstGeom>
                <a:gradFill rotWithShape="1">
                  <a:gsLst>
                    <a:gs pos="0">
                      <a:srgbClr val="C0FF4D"/>
                    </a:gs>
                    <a:gs pos="100000">
                      <a:srgbClr val="A4D329"/>
                    </a:gs>
                  </a:gsLst>
                  <a:lin ang="5400000" scaled="1"/>
                </a:gradFill>
                <a:ln w="19050">
                  <a:solidFill>
                    <a:srgbClr val="92D050"/>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endParaRPr lang="en-US" noProof="1">
                    <a:latin typeface="Calibri" pitchFamily="-111" charset="0"/>
                  </a:endParaRPr>
                </a:p>
              </p:txBody>
            </p:sp>
            <p:sp>
              <p:nvSpPr>
                <p:cNvPr id="39" name="Rectangle 38"/>
                <p:cNvSpPr>
                  <a:spLocks noChangeArrowheads="1"/>
                </p:cNvSpPr>
                <p:nvPr/>
              </p:nvSpPr>
              <p:spPr bwMode="auto">
                <a:xfrm>
                  <a:off x="7119009" y="2949958"/>
                  <a:ext cx="1709318" cy="457921"/>
                </a:xfrm>
                <a:prstGeom prst="rect">
                  <a:avLst/>
                </a:prstGeom>
                <a:gradFill rotWithShape="1">
                  <a:gsLst>
                    <a:gs pos="0">
                      <a:srgbClr val="C0FF4D"/>
                    </a:gs>
                    <a:gs pos="100000">
                      <a:srgbClr val="A4D329"/>
                    </a:gs>
                  </a:gsLst>
                  <a:lin ang="5400000" scaled="1"/>
                </a:gradFill>
                <a:ln w="19050">
                  <a:solidFill>
                    <a:srgbClr val="92D050"/>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endParaRPr lang="en-US" noProof="1">
                    <a:latin typeface="Calibri" pitchFamily="-111" charset="0"/>
                  </a:endParaRPr>
                </a:p>
              </p:txBody>
            </p:sp>
          </p:grpSp>
          <p:sp>
            <p:nvSpPr>
              <p:cNvPr id="31" name="Rectangle 30"/>
              <p:cNvSpPr>
                <a:spLocks noChangeArrowheads="1"/>
              </p:cNvSpPr>
              <p:nvPr/>
            </p:nvSpPr>
            <p:spPr bwMode="auto">
              <a:xfrm>
                <a:off x="1833586" y="3556003"/>
                <a:ext cx="1412896" cy="300038"/>
              </a:xfrm>
              <a:prstGeom prst="rect">
                <a:avLst/>
              </a:prstGeom>
              <a:noFill/>
              <a:ln w="19050">
                <a:no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r>
                  <a:rPr lang="en-US" noProof="1" smtClean="0">
                    <a:latin typeface="Calibri" pitchFamily="-111" charset="0"/>
                  </a:rPr>
                  <a:t>Fall ‘13</a:t>
                </a:r>
                <a:endParaRPr lang="en-US" noProof="1">
                  <a:latin typeface="Calibri" pitchFamily="-111" charset="0"/>
                </a:endParaRPr>
              </a:p>
            </p:txBody>
          </p:sp>
          <p:sp>
            <p:nvSpPr>
              <p:cNvPr id="32" name="Rectangle 31"/>
              <p:cNvSpPr>
                <a:spLocks noChangeArrowheads="1"/>
              </p:cNvSpPr>
              <p:nvPr/>
            </p:nvSpPr>
            <p:spPr bwMode="auto">
              <a:xfrm>
                <a:off x="3248070" y="3556003"/>
                <a:ext cx="1414484" cy="300038"/>
              </a:xfrm>
              <a:prstGeom prst="rect">
                <a:avLst/>
              </a:prstGeom>
              <a:noFill/>
              <a:ln w="19050">
                <a:no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r>
                  <a:rPr lang="en-US" noProof="1" smtClean="0">
                    <a:latin typeface="Calibri" pitchFamily="-111" charset="0"/>
                  </a:rPr>
                  <a:t>Winter ‘14</a:t>
                </a:r>
                <a:endParaRPr lang="en-US" noProof="1">
                  <a:latin typeface="Calibri" pitchFamily="-111" charset="0"/>
                </a:endParaRPr>
              </a:p>
            </p:txBody>
          </p:sp>
          <p:sp>
            <p:nvSpPr>
              <p:cNvPr id="33" name="Rectangle 32"/>
              <p:cNvSpPr>
                <a:spLocks noChangeArrowheads="1"/>
              </p:cNvSpPr>
              <p:nvPr/>
            </p:nvSpPr>
            <p:spPr bwMode="auto">
              <a:xfrm>
                <a:off x="4664141" y="3556003"/>
                <a:ext cx="1414484" cy="300038"/>
              </a:xfrm>
              <a:prstGeom prst="rect">
                <a:avLst/>
              </a:prstGeom>
              <a:noFill/>
              <a:ln w="19050">
                <a:no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r>
                  <a:rPr lang="en-US" noProof="1" smtClean="0">
                    <a:latin typeface="Calibri" pitchFamily="-111" charset="0"/>
                  </a:rPr>
                  <a:t>Spring ‘14</a:t>
                </a:r>
                <a:endParaRPr lang="en-US" noProof="1">
                  <a:latin typeface="Calibri" pitchFamily="-111" charset="0"/>
                </a:endParaRPr>
              </a:p>
            </p:txBody>
          </p:sp>
          <p:sp>
            <p:nvSpPr>
              <p:cNvPr id="34" name="Rectangle 33"/>
              <p:cNvSpPr>
                <a:spLocks noChangeArrowheads="1"/>
              </p:cNvSpPr>
              <p:nvPr/>
            </p:nvSpPr>
            <p:spPr bwMode="auto">
              <a:xfrm>
                <a:off x="6081801" y="3556003"/>
                <a:ext cx="1414483" cy="300038"/>
              </a:xfrm>
              <a:prstGeom prst="rect">
                <a:avLst/>
              </a:prstGeom>
              <a:noFill/>
              <a:ln w="19050">
                <a:no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r>
                  <a:rPr lang="en-US" noProof="1" smtClean="0">
                    <a:latin typeface="Calibri" pitchFamily="-111" charset="0"/>
                  </a:rPr>
                  <a:t>Summer ‘14</a:t>
                </a:r>
                <a:endParaRPr lang="en-US" noProof="1">
                  <a:latin typeface="Calibri" pitchFamily="-111" charset="0"/>
                </a:endParaRPr>
              </a:p>
            </p:txBody>
          </p:sp>
          <p:sp>
            <p:nvSpPr>
              <p:cNvPr id="35" name="Rectangle 34"/>
              <p:cNvSpPr>
                <a:spLocks noChangeArrowheads="1"/>
              </p:cNvSpPr>
              <p:nvPr/>
            </p:nvSpPr>
            <p:spPr bwMode="auto">
              <a:xfrm>
                <a:off x="409577" y="3556003"/>
                <a:ext cx="1412896" cy="300038"/>
              </a:xfrm>
              <a:prstGeom prst="rect">
                <a:avLst/>
              </a:prstGeom>
              <a:noFill/>
              <a:ln w="19050">
                <a:no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r>
                  <a:rPr lang="en-US" noProof="1" smtClean="0">
                    <a:latin typeface="Calibri" pitchFamily="-111" charset="0"/>
                  </a:rPr>
                  <a:t>Summer ‘13</a:t>
                </a:r>
                <a:endParaRPr lang="en-US" noProof="1">
                  <a:latin typeface="Calibri" pitchFamily="-111" charset="0"/>
                </a:endParaRPr>
              </a:p>
            </p:txBody>
          </p:sp>
        </p:grpSp>
        <p:sp>
          <p:nvSpPr>
            <p:cNvPr id="29" name="Rectangle 28"/>
            <p:cNvSpPr>
              <a:spLocks noChangeArrowheads="1"/>
            </p:cNvSpPr>
            <p:nvPr/>
          </p:nvSpPr>
          <p:spPr bwMode="auto">
            <a:xfrm>
              <a:off x="7450247" y="3556286"/>
              <a:ext cx="1414483" cy="300037"/>
            </a:xfrm>
            <a:prstGeom prst="rect">
              <a:avLst/>
            </a:prstGeom>
            <a:noFill/>
            <a:ln w="19050">
              <a:no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defTabSz="914400"/>
              <a:r>
                <a:rPr lang="en-US" noProof="1" smtClean="0">
                  <a:latin typeface="Calibri" pitchFamily="-111" charset="0"/>
                </a:rPr>
                <a:t>YR 2</a:t>
              </a:r>
              <a:endParaRPr lang="en-US" noProof="1">
                <a:latin typeface="Calibri" pitchFamily="-111" charset="0"/>
              </a:endParaRPr>
            </a:p>
          </p:txBody>
        </p:sp>
      </p:grpSp>
      <p:sp>
        <p:nvSpPr>
          <p:cNvPr id="7" name="Rektangel 82"/>
          <p:cNvSpPr>
            <a:spLocks noChangeArrowheads="1"/>
          </p:cNvSpPr>
          <p:nvPr/>
        </p:nvSpPr>
        <p:spPr bwMode="auto">
          <a:xfrm>
            <a:off x="311258" y="1386409"/>
            <a:ext cx="2471519" cy="1643527"/>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01688">
              <a:spcBef>
                <a:spcPct val="20000"/>
              </a:spcBef>
            </a:pPr>
            <a:endParaRPr lang="en-US" sz="1400" b="1" noProof="1" smtClean="0">
              <a:solidFill>
                <a:srgbClr val="080808"/>
              </a:solidFill>
              <a:latin typeface="Calibri" pitchFamily="-111" charset="0"/>
              <a:cs typeface="Arial" charset="0"/>
            </a:endParaRPr>
          </a:p>
          <a:p>
            <a:pPr defTabSz="801688">
              <a:spcBef>
                <a:spcPct val="20000"/>
              </a:spcBef>
            </a:pPr>
            <a:r>
              <a:rPr lang="en-US" sz="1400" b="1" noProof="1" smtClean="0">
                <a:solidFill>
                  <a:srgbClr val="080808"/>
                </a:solidFill>
                <a:latin typeface="Calibri" pitchFamily="-111" charset="0"/>
                <a:cs typeface="Arial" charset="0"/>
              </a:rPr>
              <a:t>Background/Enviro Scan</a:t>
            </a:r>
            <a:r>
              <a:rPr lang="en-US" sz="1400" noProof="1" smtClean="0">
                <a:solidFill>
                  <a:srgbClr val="080808"/>
                </a:solidFill>
                <a:latin typeface="Calibri" pitchFamily="-111" charset="0"/>
                <a:cs typeface="Arial" charset="0"/>
              </a:rPr>
              <a:t> Literature Review, Inventory of ME CHWs, Other States, Best Practices, compiled to inform development of stakeholder group and pilots</a:t>
            </a:r>
            <a:endParaRPr lang="en-US" sz="1400" noProof="1">
              <a:solidFill>
                <a:srgbClr val="080808"/>
              </a:solidFill>
              <a:latin typeface="Calibri" pitchFamily="-111" charset="0"/>
              <a:cs typeface="Arial" charset="0"/>
            </a:endParaRPr>
          </a:p>
        </p:txBody>
      </p:sp>
      <p:sp>
        <p:nvSpPr>
          <p:cNvPr id="8" name="Nedadgående pil 90"/>
          <p:cNvSpPr>
            <a:spLocks noChangeArrowheads="1"/>
          </p:cNvSpPr>
          <p:nvPr/>
        </p:nvSpPr>
        <p:spPr bwMode="auto">
          <a:xfrm>
            <a:off x="907426" y="2965534"/>
            <a:ext cx="250825" cy="538163"/>
          </a:xfrm>
          <a:prstGeom prst="downArrow">
            <a:avLst>
              <a:gd name="adj1" fmla="val 50000"/>
              <a:gd name="adj2" fmla="val 50004"/>
            </a:avLst>
          </a:prstGeom>
          <a:gradFill rotWithShape="1">
            <a:gsLst>
              <a:gs pos="0">
                <a:srgbClr val="FFC000"/>
              </a:gs>
              <a:gs pos="100000">
                <a:srgbClr val="E36119"/>
              </a:gs>
            </a:gsLst>
            <a:lin ang="2700000" scaled="1"/>
          </a:gradFill>
          <a:ln w="9525">
            <a:solidFill>
              <a:srgbClr val="FC7E00"/>
            </a:solidFill>
            <a:miter lim="800000"/>
            <a:headEnd/>
            <a:tailEnd/>
          </a:ln>
          <a:effectLst>
            <a:outerShdw blurRad="63500" dist="38100" dir="5400000" algn="t" rotWithShape="0">
              <a:srgbClr val="000000">
                <a:alpha val="39999"/>
              </a:srgbClr>
            </a:outerShdw>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a:buFont typeface="Calibri" pitchFamily="-111" charset="0"/>
              <a:buAutoNum type="arabicPeriod"/>
              <a:defRPr/>
            </a:pPr>
            <a:endParaRPr lang="en-US" dirty="0">
              <a:solidFill>
                <a:srgbClr val="FFFFFF"/>
              </a:solidFill>
              <a:latin typeface="Calibri" pitchFamily="-111" charset="0"/>
            </a:endParaRPr>
          </a:p>
        </p:txBody>
      </p:sp>
      <p:sp>
        <p:nvSpPr>
          <p:cNvPr id="9" name="Rektangel 91"/>
          <p:cNvSpPr>
            <a:spLocks noChangeArrowheads="1"/>
          </p:cNvSpPr>
          <p:nvPr/>
        </p:nvSpPr>
        <p:spPr bwMode="auto">
          <a:xfrm>
            <a:off x="2823511" y="1386409"/>
            <a:ext cx="2348517" cy="1471172"/>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01688">
              <a:spcBef>
                <a:spcPct val="20000"/>
              </a:spcBef>
            </a:pPr>
            <a:endParaRPr lang="en-US" sz="1400" b="1" noProof="1" smtClean="0">
              <a:solidFill>
                <a:srgbClr val="080808"/>
              </a:solidFill>
              <a:latin typeface="Calibri" pitchFamily="-111" charset="0"/>
              <a:cs typeface="Arial" charset="0"/>
            </a:endParaRPr>
          </a:p>
          <a:p>
            <a:pPr defTabSz="801688">
              <a:spcBef>
                <a:spcPct val="20000"/>
              </a:spcBef>
            </a:pPr>
            <a:r>
              <a:rPr lang="en-US" sz="1400" b="1" noProof="1" smtClean="0">
                <a:solidFill>
                  <a:srgbClr val="080808"/>
                </a:solidFill>
                <a:latin typeface="Calibri" pitchFamily="-111" charset="0"/>
                <a:cs typeface="Arial" charset="0"/>
              </a:rPr>
              <a:t>Recommendations for CHW Pilots</a:t>
            </a:r>
          </a:p>
          <a:p>
            <a:pPr defTabSz="801688">
              <a:spcBef>
                <a:spcPct val="20000"/>
              </a:spcBef>
            </a:pPr>
            <a:r>
              <a:rPr lang="en-US" sz="1400" noProof="1" smtClean="0">
                <a:solidFill>
                  <a:srgbClr val="080808"/>
                </a:solidFill>
                <a:latin typeface="Calibri" pitchFamily="-111" charset="0"/>
                <a:cs typeface="Arial" charset="0"/>
              </a:rPr>
              <a:t>Rationale, selection criteria, performance metrics to develop CHW programs</a:t>
            </a:r>
            <a:endParaRPr lang="en-US" sz="1400" noProof="1">
              <a:solidFill>
                <a:srgbClr val="080808"/>
              </a:solidFill>
              <a:latin typeface="Calibri" pitchFamily="-111" charset="0"/>
              <a:cs typeface="Arial" charset="0"/>
            </a:endParaRPr>
          </a:p>
        </p:txBody>
      </p:sp>
      <p:sp>
        <p:nvSpPr>
          <p:cNvPr id="10" name="Nedadgående pil 92"/>
          <p:cNvSpPr>
            <a:spLocks noChangeArrowheads="1"/>
          </p:cNvSpPr>
          <p:nvPr/>
        </p:nvSpPr>
        <p:spPr bwMode="auto">
          <a:xfrm>
            <a:off x="3453192" y="2898964"/>
            <a:ext cx="249237" cy="604733"/>
          </a:xfrm>
          <a:prstGeom prst="downArrow">
            <a:avLst>
              <a:gd name="adj1" fmla="val 50000"/>
              <a:gd name="adj2" fmla="val 50002"/>
            </a:avLst>
          </a:prstGeom>
          <a:gradFill rotWithShape="1">
            <a:gsLst>
              <a:gs pos="0">
                <a:srgbClr val="FFC000"/>
              </a:gs>
              <a:gs pos="100000">
                <a:srgbClr val="E36119"/>
              </a:gs>
            </a:gsLst>
            <a:lin ang="2700000" scaled="1"/>
          </a:gradFill>
          <a:ln w="9525">
            <a:solidFill>
              <a:srgbClr val="FC7E00"/>
            </a:solidFill>
            <a:miter lim="800000"/>
            <a:headEnd/>
            <a:tailEnd/>
          </a:ln>
          <a:effectLst>
            <a:outerShdw blurRad="63500" dist="38100" dir="5400000" algn="t" rotWithShape="0">
              <a:srgbClr val="000000">
                <a:alpha val="39999"/>
              </a:srgbClr>
            </a:outerShdw>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a:buFont typeface="Calibri" pitchFamily="-111" charset="0"/>
              <a:buAutoNum type="arabicPeriod"/>
              <a:defRPr/>
            </a:pPr>
            <a:endParaRPr lang="en-US" dirty="0">
              <a:solidFill>
                <a:srgbClr val="FFFFFF"/>
              </a:solidFill>
              <a:latin typeface="Calibri" pitchFamily="-111" charset="0"/>
            </a:endParaRPr>
          </a:p>
        </p:txBody>
      </p:sp>
      <p:sp>
        <p:nvSpPr>
          <p:cNvPr id="11" name="Rektangel 93"/>
          <p:cNvSpPr>
            <a:spLocks noChangeArrowheads="1"/>
          </p:cNvSpPr>
          <p:nvPr/>
        </p:nvSpPr>
        <p:spPr bwMode="auto">
          <a:xfrm>
            <a:off x="5637249" y="1330393"/>
            <a:ext cx="2176824" cy="1686616"/>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01688">
              <a:spcBef>
                <a:spcPct val="20000"/>
              </a:spcBef>
            </a:pPr>
            <a:endParaRPr lang="en-US" sz="1400" b="1" noProof="1" smtClean="0">
              <a:solidFill>
                <a:srgbClr val="080808"/>
              </a:solidFill>
              <a:latin typeface="Calibri" pitchFamily="-111" charset="0"/>
              <a:cs typeface="Arial" charset="0"/>
            </a:endParaRPr>
          </a:p>
          <a:p>
            <a:pPr defTabSz="801688">
              <a:spcBef>
                <a:spcPct val="20000"/>
              </a:spcBef>
            </a:pPr>
            <a:r>
              <a:rPr lang="en-US" sz="1400" b="1" noProof="1" smtClean="0">
                <a:solidFill>
                  <a:srgbClr val="080808"/>
                </a:solidFill>
                <a:latin typeface="Calibri" pitchFamily="-111" charset="0"/>
                <a:cs typeface="Arial" charset="0"/>
              </a:rPr>
              <a:t>Mentoring/Supporting Pilot Sites</a:t>
            </a:r>
          </a:p>
          <a:p>
            <a:pPr defTabSz="801688">
              <a:spcBef>
                <a:spcPct val="20000"/>
              </a:spcBef>
            </a:pPr>
            <a:r>
              <a:rPr lang="en-US" sz="1400" noProof="1" smtClean="0">
                <a:solidFill>
                  <a:srgbClr val="080808"/>
                </a:solidFill>
                <a:latin typeface="Calibri" pitchFamily="-111" charset="0"/>
                <a:cs typeface="Arial" charset="0"/>
              </a:rPr>
              <a:t>Provide ongoing technical assistance and support to pilots in their initial year of implementation.</a:t>
            </a:r>
            <a:endParaRPr lang="en-US" sz="1400" noProof="1">
              <a:solidFill>
                <a:srgbClr val="080808"/>
              </a:solidFill>
              <a:latin typeface="Calibri" pitchFamily="-111" charset="0"/>
              <a:cs typeface="Arial" charset="0"/>
            </a:endParaRPr>
          </a:p>
        </p:txBody>
      </p:sp>
      <p:sp>
        <p:nvSpPr>
          <p:cNvPr id="12" name="Nedadgående pil 94"/>
          <p:cNvSpPr>
            <a:spLocks noChangeArrowheads="1"/>
          </p:cNvSpPr>
          <p:nvPr/>
        </p:nvSpPr>
        <p:spPr bwMode="auto">
          <a:xfrm>
            <a:off x="5968469" y="2926827"/>
            <a:ext cx="249238" cy="538162"/>
          </a:xfrm>
          <a:prstGeom prst="downArrow">
            <a:avLst>
              <a:gd name="adj1" fmla="val 50000"/>
              <a:gd name="adj2" fmla="val 50002"/>
            </a:avLst>
          </a:prstGeom>
          <a:gradFill rotWithShape="1">
            <a:gsLst>
              <a:gs pos="0">
                <a:srgbClr val="FFC000"/>
              </a:gs>
              <a:gs pos="100000">
                <a:srgbClr val="E36119"/>
              </a:gs>
            </a:gsLst>
            <a:lin ang="2700000" scaled="1"/>
          </a:gradFill>
          <a:ln w="9525">
            <a:solidFill>
              <a:srgbClr val="FC7E00"/>
            </a:solidFill>
            <a:miter lim="800000"/>
            <a:headEnd/>
            <a:tailEnd/>
          </a:ln>
          <a:effectLst>
            <a:outerShdw blurRad="63500" dist="38100" dir="5400000" algn="t" rotWithShape="0">
              <a:srgbClr val="000000">
                <a:alpha val="39999"/>
              </a:srgbClr>
            </a:outerShdw>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a:buFont typeface="Calibri" pitchFamily="-111" charset="0"/>
              <a:buAutoNum type="arabicPeriod"/>
              <a:defRPr/>
            </a:pPr>
            <a:endParaRPr lang="en-US" dirty="0">
              <a:solidFill>
                <a:srgbClr val="FFFFFF"/>
              </a:solidFill>
              <a:latin typeface="Calibri" pitchFamily="-111" charset="0"/>
            </a:endParaRPr>
          </a:p>
        </p:txBody>
      </p:sp>
      <p:sp>
        <p:nvSpPr>
          <p:cNvPr id="13" name="Rektangel 95"/>
          <p:cNvSpPr>
            <a:spLocks noChangeArrowheads="1"/>
          </p:cNvSpPr>
          <p:nvPr/>
        </p:nvSpPr>
        <p:spPr bwMode="auto">
          <a:xfrm>
            <a:off x="311258" y="4529745"/>
            <a:ext cx="2777222" cy="997196"/>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01688">
              <a:spcBef>
                <a:spcPct val="20000"/>
              </a:spcBef>
            </a:pPr>
            <a:r>
              <a:rPr lang="en-US" sz="1400" b="1" noProof="1" smtClean="0">
                <a:solidFill>
                  <a:srgbClr val="080808"/>
                </a:solidFill>
                <a:latin typeface="Calibri" pitchFamily="-111" charset="0"/>
                <a:cs typeface="Arial" charset="0"/>
              </a:rPr>
              <a:t>Stakeholder Convening</a:t>
            </a:r>
          </a:p>
          <a:p>
            <a:pPr defTabSz="801688">
              <a:spcBef>
                <a:spcPct val="20000"/>
              </a:spcBef>
            </a:pPr>
            <a:r>
              <a:rPr lang="en-US" sz="1400" noProof="1" smtClean="0">
                <a:solidFill>
                  <a:srgbClr val="080808"/>
                </a:solidFill>
                <a:latin typeface="Calibri" pitchFamily="-111" charset="0"/>
                <a:cs typeface="Arial" charset="0"/>
              </a:rPr>
              <a:t>Engage CHW allies and interested  parties  to support long-term goal of sustainability*</a:t>
            </a:r>
            <a:endParaRPr lang="en-US" sz="1400" noProof="1">
              <a:solidFill>
                <a:srgbClr val="080808"/>
              </a:solidFill>
              <a:latin typeface="Calibri" pitchFamily="-111" charset="0"/>
              <a:cs typeface="Arial" charset="0"/>
            </a:endParaRPr>
          </a:p>
        </p:txBody>
      </p:sp>
      <p:sp>
        <p:nvSpPr>
          <p:cNvPr id="14" name="Nedadgående pil 96"/>
          <p:cNvSpPr>
            <a:spLocks noChangeArrowheads="1"/>
          </p:cNvSpPr>
          <p:nvPr/>
        </p:nvSpPr>
        <p:spPr bwMode="auto">
          <a:xfrm rot="10800000">
            <a:off x="2185078" y="4126186"/>
            <a:ext cx="249238" cy="538162"/>
          </a:xfrm>
          <a:prstGeom prst="downArrow">
            <a:avLst>
              <a:gd name="adj1" fmla="val 50000"/>
              <a:gd name="adj2" fmla="val 50002"/>
            </a:avLst>
          </a:prstGeom>
          <a:gradFill rotWithShape="1">
            <a:gsLst>
              <a:gs pos="0">
                <a:srgbClr val="FFC000"/>
              </a:gs>
              <a:gs pos="100000">
                <a:srgbClr val="E36119"/>
              </a:gs>
            </a:gsLst>
            <a:lin ang="2700000" scaled="1"/>
          </a:gradFill>
          <a:ln w="9525">
            <a:solidFill>
              <a:srgbClr val="FC7E00"/>
            </a:solidFill>
            <a:miter lim="800000"/>
            <a:headEnd/>
            <a:tailEnd/>
          </a:ln>
          <a:effectLst>
            <a:outerShdw blurRad="63500" dist="38100" dir="5400000" algn="t" rotWithShape="0">
              <a:srgbClr val="000000">
                <a:alpha val="39999"/>
              </a:srgbClr>
            </a:outerShdw>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a:buFont typeface="Calibri" pitchFamily="-111" charset="0"/>
              <a:buAutoNum type="arabicPeriod"/>
              <a:defRPr/>
            </a:pPr>
            <a:endParaRPr lang="en-US" dirty="0">
              <a:solidFill>
                <a:srgbClr val="FFFFFF"/>
              </a:solidFill>
              <a:latin typeface="Calibri" pitchFamily="-111" charset="0"/>
            </a:endParaRPr>
          </a:p>
        </p:txBody>
      </p:sp>
      <p:sp>
        <p:nvSpPr>
          <p:cNvPr id="15" name="Rektangel 98"/>
          <p:cNvSpPr>
            <a:spLocks noChangeArrowheads="1"/>
          </p:cNvSpPr>
          <p:nvPr/>
        </p:nvSpPr>
        <p:spPr bwMode="auto">
          <a:xfrm>
            <a:off x="3100952" y="4664348"/>
            <a:ext cx="2907537" cy="997196"/>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01688">
              <a:spcBef>
                <a:spcPct val="20000"/>
              </a:spcBef>
            </a:pPr>
            <a:r>
              <a:rPr lang="en-US" sz="1400" noProof="1" smtClean="0">
                <a:solidFill>
                  <a:srgbClr val="080808"/>
                </a:solidFill>
                <a:latin typeface="Calibri" pitchFamily="-111" charset="0"/>
                <a:cs typeface="Arial" charset="0"/>
              </a:rPr>
              <a:t> </a:t>
            </a:r>
            <a:r>
              <a:rPr lang="en-US" sz="1400" b="1" noProof="1" smtClean="0">
                <a:solidFill>
                  <a:srgbClr val="080808"/>
                </a:solidFill>
                <a:latin typeface="Calibri" pitchFamily="-111" charset="0"/>
                <a:cs typeface="Arial" charset="0"/>
              </a:rPr>
              <a:t>Selection and Start-up  of Pilots </a:t>
            </a:r>
            <a:r>
              <a:rPr lang="en-US" sz="1400" noProof="1" smtClean="0">
                <a:solidFill>
                  <a:srgbClr val="080808"/>
                </a:solidFill>
                <a:latin typeface="Calibri" pitchFamily="-111" charset="0"/>
                <a:cs typeface="Arial" charset="0"/>
              </a:rPr>
              <a:t> </a:t>
            </a:r>
            <a:endParaRPr lang="en-US" sz="1400" noProof="1">
              <a:solidFill>
                <a:srgbClr val="080808"/>
              </a:solidFill>
              <a:latin typeface="Calibri" pitchFamily="-111" charset="0"/>
              <a:cs typeface="Arial" charset="0"/>
            </a:endParaRPr>
          </a:p>
          <a:p>
            <a:pPr algn="ctr" defTabSz="801688">
              <a:spcBef>
                <a:spcPct val="20000"/>
              </a:spcBef>
            </a:pPr>
            <a:r>
              <a:rPr lang="en-US" sz="1400" noProof="1" smtClean="0">
                <a:solidFill>
                  <a:srgbClr val="080808"/>
                </a:solidFill>
                <a:latin typeface="Calibri" pitchFamily="-111" charset="0"/>
                <a:cs typeface="Arial" charset="0"/>
              </a:rPr>
              <a:t>Focus will be on initial stage of implmentation, training, recruitment, supervision &amp; support</a:t>
            </a:r>
            <a:endParaRPr lang="en-US" sz="1400" noProof="1">
              <a:solidFill>
                <a:srgbClr val="080808"/>
              </a:solidFill>
              <a:latin typeface="Calibri" pitchFamily="-111" charset="0"/>
              <a:cs typeface="Arial" charset="0"/>
            </a:endParaRPr>
          </a:p>
        </p:txBody>
      </p:sp>
      <p:sp>
        <p:nvSpPr>
          <p:cNvPr id="16" name="Nedadgående pil 99"/>
          <p:cNvSpPr>
            <a:spLocks noChangeArrowheads="1"/>
          </p:cNvSpPr>
          <p:nvPr/>
        </p:nvSpPr>
        <p:spPr bwMode="auto">
          <a:xfrm rot="10800000">
            <a:off x="4554720" y="4126186"/>
            <a:ext cx="249238" cy="538163"/>
          </a:xfrm>
          <a:prstGeom prst="downArrow">
            <a:avLst>
              <a:gd name="adj1" fmla="val 50000"/>
              <a:gd name="adj2" fmla="val 50002"/>
            </a:avLst>
          </a:prstGeom>
          <a:gradFill rotWithShape="1">
            <a:gsLst>
              <a:gs pos="0">
                <a:srgbClr val="FFC000"/>
              </a:gs>
              <a:gs pos="100000">
                <a:srgbClr val="E36119"/>
              </a:gs>
            </a:gsLst>
            <a:lin ang="2700000" scaled="1"/>
          </a:gradFill>
          <a:ln w="9525">
            <a:solidFill>
              <a:srgbClr val="FC7E00"/>
            </a:solidFill>
            <a:miter lim="800000"/>
            <a:headEnd/>
            <a:tailEnd/>
          </a:ln>
          <a:effectLst>
            <a:outerShdw blurRad="63500" dist="38100" dir="5400000" algn="t" rotWithShape="0">
              <a:srgbClr val="000000">
                <a:alpha val="39999"/>
              </a:srgbClr>
            </a:outerShdw>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a:buFont typeface="Calibri" pitchFamily="-111" charset="0"/>
              <a:buAutoNum type="arabicPeriod"/>
              <a:defRPr/>
            </a:pPr>
            <a:endParaRPr lang="en-US" dirty="0">
              <a:solidFill>
                <a:srgbClr val="FFFFFF"/>
              </a:solidFill>
              <a:latin typeface="Calibri" pitchFamily="-111" charset="0"/>
            </a:endParaRPr>
          </a:p>
        </p:txBody>
      </p:sp>
      <p:sp>
        <p:nvSpPr>
          <p:cNvPr id="17" name="Rektangel 100"/>
          <p:cNvSpPr>
            <a:spLocks noChangeArrowheads="1"/>
          </p:cNvSpPr>
          <p:nvPr/>
        </p:nvSpPr>
        <p:spPr bwMode="auto">
          <a:xfrm>
            <a:off x="6208711" y="4732866"/>
            <a:ext cx="1737859" cy="523220"/>
          </a:xfrm>
          <a:prstGeom prst="rect">
            <a:avLst/>
          </a:prstGeom>
          <a:noFill/>
          <a:ln w="9525">
            <a:no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01688">
              <a:spcBef>
                <a:spcPct val="20000"/>
              </a:spcBef>
            </a:pPr>
            <a:r>
              <a:rPr lang="en-US" sz="1400" b="1" noProof="1" smtClean="0">
                <a:solidFill>
                  <a:srgbClr val="080808"/>
                </a:solidFill>
                <a:latin typeface="Calibri" pitchFamily="-111" charset="0"/>
                <a:cs typeface="Arial" charset="0"/>
              </a:rPr>
              <a:t>Reflection and Fine-tuning of YR 1</a:t>
            </a:r>
            <a:endParaRPr lang="en-US" sz="1400" b="1" noProof="1">
              <a:solidFill>
                <a:srgbClr val="080808"/>
              </a:solidFill>
              <a:latin typeface="Calibri" pitchFamily="-111" charset="0"/>
              <a:cs typeface="Arial" charset="0"/>
            </a:endParaRPr>
          </a:p>
        </p:txBody>
      </p:sp>
      <p:sp>
        <p:nvSpPr>
          <p:cNvPr id="19" name="Nedadgående pil 40"/>
          <p:cNvSpPr>
            <a:spLocks noChangeArrowheads="1"/>
          </p:cNvSpPr>
          <p:nvPr/>
        </p:nvSpPr>
        <p:spPr bwMode="auto">
          <a:xfrm rot="10800000">
            <a:off x="6903244" y="4126186"/>
            <a:ext cx="249238" cy="538162"/>
          </a:xfrm>
          <a:prstGeom prst="downArrow">
            <a:avLst>
              <a:gd name="adj1" fmla="val 50000"/>
              <a:gd name="adj2" fmla="val 50002"/>
            </a:avLst>
          </a:prstGeom>
          <a:gradFill rotWithShape="1">
            <a:gsLst>
              <a:gs pos="0">
                <a:srgbClr val="FB0036"/>
              </a:gs>
              <a:gs pos="100000">
                <a:srgbClr val="C00000"/>
              </a:gs>
            </a:gsLst>
            <a:lin ang="5400000" scaled="1"/>
          </a:gradFill>
          <a:ln w="9525">
            <a:solidFill>
              <a:srgbClr val="C00000"/>
            </a:solidFill>
            <a:miter lim="800000"/>
            <a:headEnd/>
            <a:tailEnd/>
          </a:ln>
          <a:effectLst>
            <a:outerShdw blurRad="63500" dist="38100" dir="2700000" algn="tl" rotWithShape="0">
              <a:srgbClr val="000000">
                <a:alpha val="39999"/>
              </a:srgbClr>
            </a:outerShdw>
          </a:effectLst>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342900" algn="ctr">
              <a:buFont typeface="Calibri" pitchFamily="-111" charset="0"/>
              <a:buAutoNum type="arabicPeriod"/>
              <a:defRPr/>
            </a:pPr>
            <a:endParaRPr lang="en-US" noProof="1">
              <a:solidFill>
                <a:srgbClr val="FFFFFF"/>
              </a:solidFill>
              <a:latin typeface="Calibri" pitchFamily="-111" charset="0"/>
            </a:endParaRPr>
          </a:p>
        </p:txBody>
      </p:sp>
      <p:sp>
        <p:nvSpPr>
          <p:cNvPr id="40" name="Title 1"/>
          <p:cNvSpPr>
            <a:spLocks noGrp="1"/>
          </p:cNvSpPr>
          <p:nvPr>
            <p:ph type="title"/>
          </p:nvPr>
        </p:nvSpPr>
        <p:spPr>
          <a:xfrm>
            <a:off x="504026" y="163258"/>
            <a:ext cx="7233109" cy="1143000"/>
          </a:xfrm>
        </p:spPr>
        <p:txBody>
          <a:bodyPr>
            <a:normAutofit/>
          </a:bodyPr>
          <a:lstStyle/>
          <a:p>
            <a:r>
              <a:rPr lang="en-US" dirty="0"/>
              <a:t>MAINE CHW INITIATIVE- TIMELINE FOR YR 1</a:t>
            </a:r>
          </a:p>
        </p:txBody>
      </p:sp>
    </p:spTree>
    <p:extLst>
      <p:ext uri="{BB962C8B-B14F-4D97-AF65-F5344CB8AC3E}">
        <p14:creationId xmlns:p14="http://schemas.microsoft.com/office/powerpoint/2010/main" val="20974313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3631</TotalTime>
  <Words>2365</Words>
  <Application>Microsoft Office PowerPoint</Application>
  <PresentationFormat>On-screen Show (4:3)</PresentationFormat>
  <Paragraphs>278</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Grid</vt:lpstr>
      <vt:lpstr>    Maine Community Health Worker  Initiative       October 21, 2014   </vt:lpstr>
      <vt:lpstr>Maine CHW Initiative</vt:lpstr>
      <vt:lpstr>Evidence Base to support use of chws</vt:lpstr>
      <vt:lpstr>Evidence base For use of CHWs</vt:lpstr>
      <vt:lpstr>improved quality</vt:lpstr>
      <vt:lpstr>Cost savings: ICER Review</vt:lpstr>
      <vt:lpstr>CHWs as part of SIM</vt:lpstr>
      <vt:lpstr>PowerPoint Presentation</vt:lpstr>
      <vt:lpstr>MAINE CHW INITIATIVE- TIMELINE FOR YR 1</vt:lpstr>
      <vt:lpstr>Chws  and   national experience</vt:lpstr>
      <vt:lpstr> Defining Characteristics of CHWs </vt:lpstr>
      <vt:lpstr>National: CHWs across the US</vt:lpstr>
      <vt:lpstr>Maine experience </vt:lpstr>
      <vt:lpstr>Maine: Status of CHWs</vt:lpstr>
      <vt:lpstr>CHWs in Maine                 BLS/Occupational Employment and Wage Estimates, 2013</vt:lpstr>
      <vt:lpstr>Maine CHW Stakeholder Group convened under sim </vt:lpstr>
      <vt:lpstr>Maine CHW pilots</vt:lpstr>
      <vt:lpstr>Key future milestones for  Maine CHW initiative</vt:lpstr>
      <vt:lpstr>National context </vt:lpstr>
      <vt:lpstr>CHWs under the Affordable Care Act</vt:lpstr>
      <vt:lpstr>Medicaid Rule Change- Prevention Services</vt:lpstr>
      <vt:lpstr>CHW Laws by State- Dec. 2012</vt:lpstr>
      <vt:lpstr>Discussion with  Payment reform subcommittee</vt:lpstr>
      <vt:lpstr>Web Resources</vt:lpstr>
      <vt:lpstr>References</vt:lpstr>
      <vt:lpstr>References </vt:lpstr>
      <vt:lpstr>Maine CHW Initiative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Maine CHW Stakeholder Group October 29th &amp; 31st, 2013</dc:title>
  <dc:creator>Barbara Ginley</dc:creator>
  <cp:lastModifiedBy>Frank Johnson</cp:lastModifiedBy>
  <cp:revision>152</cp:revision>
  <cp:lastPrinted>2014-10-17T21:30:10Z</cp:lastPrinted>
  <dcterms:created xsi:type="dcterms:W3CDTF">2013-10-28T14:18:37Z</dcterms:created>
  <dcterms:modified xsi:type="dcterms:W3CDTF">2014-10-21T12:38:39Z</dcterms:modified>
</cp:coreProperties>
</file>